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8" r:id="rId1"/>
  </p:sldMasterIdLst>
  <p:notesMasterIdLst>
    <p:notesMasterId r:id="rId21"/>
  </p:notesMasterIdLst>
  <p:sldIdLst>
    <p:sldId id="256" r:id="rId2"/>
    <p:sldId id="257" r:id="rId3"/>
    <p:sldId id="258" r:id="rId4"/>
    <p:sldId id="319" r:id="rId5"/>
    <p:sldId id="320" r:id="rId6"/>
    <p:sldId id="323" r:id="rId7"/>
    <p:sldId id="326" r:id="rId8"/>
    <p:sldId id="325" r:id="rId9"/>
    <p:sldId id="327" r:id="rId10"/>
    <p:sldId id="328" r:id="rId11"/>
    <p:sldId id="329" r:id="rId12"/>
    <p:sldId id="330" r:id="rId13"/>
    <p:sldId id="331" r:id="rId14"/>
    <p:sldId id="332" r:id="rId15"/>
    <p:sldId id="334" r:id="rId16"/>
    <p:sldId id="333" r:id="rId17"/>
    <p:sldId id="336" r:id="rId18"/>
    <p:sldId id="335" r:id="rId19"/>
    <p:sldId id="337" r:id="rId20"/>
  </p:sldIdLst>
  <p:sldSz cx="9144000" cy="6858000" type="screen4x3"/>
  <p:notesSz cx="6858000" cy="9144000"/>
  <p:embeddedFontLst>
    <p:embeddedFont>
      <p:font typeface="Book Antiqua" panose="02040602050305030304" pitchFamily="18"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ambria Math" panose="02040503050406030204" pitchFamily="18" charset="0"/>
      <p:regular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1A8"/>
    <a:srgbClr val="EDF1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57"/>
    <p:restoredTop sz="94014"/>
  </p:normalViewPr>
  <p:slideViewPr>
    <p:cSldViewPr snapToGrid="0">
      <p:cViewPr varScale="1">
        <p:scale>
          <a:sx n="120" d="100"/>
          <a:sy n="120" d="100"/>
        </p:scale>
        <p:origin x="2288"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 name="Google Shape;5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9582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175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1277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4676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2370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551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98317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4409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7376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1255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1234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1904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8521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966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42701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4" name="Google Shape;6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07547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 Option 1" type="title">
  <p:cSld name="TITLE">
    <p:spTree>
      <p:nvGrpSpPr>
        <p:cNvPr id="1" name="Shape 13"/>
        <p:cNvGrpSpPr/>
        <p:nvPr/>
      </p:nvGrpSpPr>
      <p:grpSpPr>
        <a:xfrm>
          <a:off x="0" y="0"/>
          <a:ext cx="0" cy="0"/>
          <a:chOff x="0" y="0"/>
          <a:chExt cx="0" cy="0"/>
        </a:xfrm>
      </p:grpSpPr>
      <p:pic>
        <p:nvPicPr>
          <p:cNvPr id="14" name="Google Shape;14;p2" descr="PPT-General7.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15" name="Google Shape;15;p2"/>
          <p:cNvSpPr txBox="1">
            <a:spLocks noGrp="1"/>
          </p:cNvSpPr>
          <p:nvPr>
            <p:ph type="ctrTitle"/>
          </p:nvPr>
        </p:nvSpPr>
        <p:spPr>
          <a:xfrm>
            <a:off x="3105628" y="465270"/>
            <a:ext cx="5444279" cy="244116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16" name="Google Shape;16;p2"/>
          <p:cNvSpPr txBox="1">
            <a:spLocks noGrp="1"/>
          </p:cNvSpPr>
          <p:nvPr>
            <p:ph type="subTitle" idx="1"/>
          </p:nvPr>
        </p:nvSpPr>
        <p:spPr>
          <a:xfrm>
            <a:off x="3105628" y="3137687"/>
            <a:ext cx="5444279" cy="1752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480"/>
              </a:spcBef>
              <a:spcAft>
                <a:spcPts val="0"/>
              </a:spcAft>
              <a:buClr>
                <a:schemeClr val="accent1"/>
              </a:buClr>
              <a:buSzPts val="2400"/>
              <a:buFont typeface="Noto Sans Symbols"/>
              <a:buNone/>
              <a:defRPr sz="2400" b="0" i="0" u="none" strike="noStrike" cap="none">
                <a:solidFill>
                  <a:srgbClr val="ECE9C6"/>
                </a:solidFill>
                <a:latin typeface="Arial"/>
                <a:ea typeface="Arial"/>
                <a:cs typeface="Arial"/>
                <a:sym typeface="Arial"/>
              </a:defRPr>
            </a:lvl1pPr>
            <a:lvl2pPr marR="0" lvl="1" algn="ctr" rtl="0">
              <a:lnSpc>
                <a:spcPct val="100000"/>
              </a:lnSpc>
              <a:spcBef>
                <a:spcPts val="440"/>
              </a:spcBef>
              <a:spcAft>
                <a:spcPts val="0"/>
              </a:spcAft>
              <a:buClr>
                <a:schemeClr val="accent1"/>
              </a:buClr>
              <a:buSzPts val="2200"/>
              <a:buFont typeface="Noto Sans Symbols"/>
              <a:buNone/>
              <a:defRPr sz="2200" b="0" i="0" u="none" strike="noStrike" cap="none">
                <a:solidFill>
                  <a:srgbClr val="888888"/>
                </a:solidFill>
                <a:latin typeface="Book Antiqua"/>
                <a:ea typeface="Book Antiqua"/>
                <a:cs typeface="Book Antiqua"/>
                <a:sym typeface="Book Antiqua"/>
              </a:defRPr>
            </a:lvl2pPr>
            <a:lvl3pPr marR="0" lvl="2" algn="ctr" rtl="0">
              <a:lnSpc>
                <a:spcPct val="100000"/>
              </a:lnSpc>
              <a:spcBef>
                <a:spcPts val="400"/>
              </a:spcBef>
              <a:spcAft>
                <a:spcPts val="0"/>
              </a:spcAft>
              <a:buClr>
                <a:schemeClr val="accent1"/>
              </a:buClr>
              <a:buSzPts val="2000"/>
              <a:buFont typeface="Noto Sans Symbols"/>
              <a:buNone/>
              <a:defRPr sz="2000" b="0" i="0" u="none" strike="noStrike" cap="none">
                <a:solidFill>
                  <a:srgbClr val="888888"/>
                </a:solidFill>
                <a:latin typeface="Book Antiqua"/>
                <a:ea typeface="Book Antiqua"/>
                <a:cs typeface="Book Antiqua"/>
                <a:sym typeface="Book Antiqua"/>
              </a:defRPr>
            </a:lvl3pPr>
            <a:lvl4pPr marR="0" lvl="3"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4pPr>
            <a:lvl5pPr marR="0" lvl="4" algn="ctr"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5pPr>
            <a:lvl6pPr marR="0" lvl="5"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R="0" lvl="6"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R="0" lvl="7"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R="0" lvl="8" algn="ctr"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losing Slide - Option 2">
  <p:cSld name="Closing Slide - Option 2">
    <p:spTree>
      <p:nvGrpSpPr>
        <p:cNvPr id="1" name="Shape 46"/>
        <p:cNvGrpSpPr/>
        <p:nvPr/>
      </p:nvGrpSpPr>
      <p:grpSpPr>
        <a:xfrm>
          <a:off x="0" y="0"/>
          <a:ext cx="0" cy="0"/>
          <a:chOff x="0" y="0"/>
          <a:chExt cx="0" cy="0"/>
        </a:xfrm>
      </p:grpSpPr>
      <p:pic>
        <p:nvPicPr>
          <p:cNvPr id="47" name="Google Shape;47;p11" descr="PPT-General.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body" idx="1"/>
          </p:nvPr>
        </p:nvSpPr>
        <p:spPr>
          <a:xfrm>
            <a:off x="699247" y="1861441"/>
            <a:ext cx="7745505" cy="317026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chemeClr val="accent1"/>
              </a:buClr>
              <a:buSzPts val="2400"/>
              <a:buFont typeface="Noto Sans Symbols"/>
              <a:buNone/>
              <a:defRPr sz="24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Arial"/>
                <a:ea typeface="Arial"/>
                <a:cs typeface="Arial"/>
                <a:sym typeface="Arial"/>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Arial"/>
                <a:ea typeface="Arial"/>
                <a:cs typeface="Arial"/>
                <a:sym typeface="Arial"/>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19" name="Google Shape;19;p3"/>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3F3F3F"/>
              </a:buClr>
              <a:buSzPts val="4000"/>
              <a:buFont typeface="Arial"/>
              <a:buNone/>
              <a:defRPr sz="4000" b="1" i="0" u="none" strike="noStrike" cap="none">
                <a:solidFill>
                  <a:srgbClr val="3F3F3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4"/>
          <p:cNvSpPr txBox="1"/>
          <p:nvPr/>
        </p:nvSpPr>
        <p:spPr>
          <a:xfrm>
            <a:off x="4147073" y="2887579"/>
            <a:ext cx="857768"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endParaRPr sz="5400" b="0" i="0" u="none" strike="noStrike" cap="none">
              <a:solidFill>
                <a:srgbClr val="DBA253"/>
              </a:solidFill>
              <a:latin typeface="Noto Sans Symbols"/>
              <a:ea typeface="Noto Sans Symbols"/>
              <a:cs typeface="Noto Sans Symbols"/>
              <a:sym typeface="Noto Sans Symbols"/>
            </a:endParaRPr>
          </a:p>
        </p:txBody>
      </p:sp>
      <p:sp>
        <p:nvSpPr>
          <p:cNvPr id="22" name="Google Shape;22;p4"/>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595959"/>
              </a:buClr>
              <a:buSzPts val="5400"/>
              <a:buFont typeface="Arial"/>
              <a:buNone/>
              <a:defRPr sz="54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3" name="Google Shape;23;p4"/>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Areas" type="twoObj">
  <p:cSld name="TWO_OBJECT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6" name="Google Shape;26;p5"/>
          <p:cNvSpPr txBox="1">
            <a:spLocks noGrp="1"/>
          </p:cNvSpPr>
          <p:nvPr>
            <p:ph type="body" idx="1"/>
          </p:nvPr>
        </p:nvSpPr>
        <p:spPr>
          <a:xfrm>
            <a:off x="685800"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
        <p:nvSpPr>
          <p:cNvPr id="27" name="Google Shape;27;p5"/>
          <p:cNvSpPr txBox="1">
            <a:spLocks noGrp="1"/>
          </p:cNvSpPr>
          <p:nvPr>
            <p:ph type="body" idx="2"/>
          </p:nvPr>
        </p:nvSpPr>
        <p:spPr>
          <a:xfrm>
            <a:off x="4645151" y="1845482"/>
            <a:ext cx="3803904" cy="34344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40"/>
              </a:spcBef>
              <a:spcAft>
                <a:spcPts val="0"/>
              </a:spcAft>
              <a:buClr>
                <a:schemeClr val="accent1"/>
              </a:buClr>
              <a:buSzPts val="2200"/>
              <a:buFont typeface="Noto Sans Symbols"/>
              <a:buNone/>
              <a:defRPr sz="2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6pPr>
            <a:lvl7pPr marL="3200400" marR="0" lvl="6"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7pPr>
            <a:lvl8pPr marL="3657600" marR="0" lvl="7"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8pPr>
            <a:lvl9pPr marL="4114800" marR="0" lvl="8" indent="-317500" algn="l" rtl="0">
              <a:lnSpc>
                <a:spcPct val="100000"/>
              </a:lnSpc>
              <a:spcBef>
                <a:spcPts val="400"/>
              </a:spcBef>
              <a:spcAft>
                <a:spcPts val="0"/>
              </a:spcAft>
              <a:buClr>
                <a:schemeClr val="accent1"/>
              </a:buClr>
              <a:buSzPts val="1400"/>
              <a:buFont typeface="Noto Sans Symbols"/>
              <a:buChar char="🙣"/>
              <a:defRPr sz="14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with Subtitles" type="twoTxTwoObj">
  <p:cSld name="TWO_OBJECTS_WITH_TEXT">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688490" y="570156"/>
            <a:ext cx="7756263" cy="105425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595959"/>
              </a:buClr>
              <a:buSzPts val="4300"/>
              <a:buFont typeface="Arial"/>
              <a:buNone/>
              <a:defRPr sz="4300" b="1" i="0" u="none" strike="noStrike" cap="none">
                <a:solidFill>
                  <a:srgbClr val="59595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30" name="Google Shape;30;p6"/>
          <p:cNvSpPr txBox="1">
            <a:spLocks noGrp="1"/>
          </p:cNvSpPr>
          <p:nvPr>
            <p:ph type="body" idx="1"/>
          </p:nvPr>
        </p:nvSpPr>
        <p:spPr>
          <a:xfrm>
            <a:off x="688490" y="1783601"/>
            <a:ext cx="3621929"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1" name="Google Shape;31;p6"/>
          <p:cNvSpPr txBox="1">
            <a:spLocks noGrp="1"/>
          </p:cNvSpPr>
          <p:nvPr>
            <p:ph type="body" idx="2"/>
          </p:nvPr>
        </p:nvSpPr>
        <p:spPr>
          <a:xfrm>
            <a:off x="688488" y="2622290"/>
            <a:ext cx="3621931"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
        <p:nvSpPr>
          <p:cNvPr id="32" name="Google Shape;32;p6"/>
          <p:cNvSpPr txBox="1">
            <a:spLocks noGrp="1"/>
          </p:cNvSpPr>
          <p:nvPr>
            <p:ph type="body" idx="3"/>
          </p:nvPr>
        </p:nvSpPr>
        <p:spPr>
          <a:xfrm>
            <a:off x="4785878" y="1783601"/>
            <a:ext cx="3663716" cy="658368"/>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500"/>
              </a:spcBef>
              <a:spcAft>
                <a:spcPts val="0"/>
              </a:spcAft>
              <a:buClr>
                <a:schemeClr val="accent1"/>
              </a:buClr>
              <a:buSzPts val="2500"/>
              <a:buFont typeface="Noto Sans Symbols"/>
              <a:buNone/>
              <a:defRPr sz="2500" b="1"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1"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1"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600"/>
              <a:buFont typeface="Noto Sans Symbols"/>
              <a:buNone/>
              <a:defRPr sz="1600" b="1" i="0" u="none" strike="noStrike" cap="none">
                <a:solidFill>
                  <a:schemeClr val="dk1"/>
                </a:solidFill>
                <a:latin typeface="Book Antiqua"/>
                <a:ea typeface="Book Antiqua"/>
                <a:cs typeface="Book Antiqua"/>
                <a:sym typeface="Book Antiqua"/>
              </a:defRPr>
            </a:lvl9pPr>
          </a:lstStyle>
          <a:p>
            <a:endParaRPr/>
          </a:p>
        </p:txBody>
      </p:sp>
      <p:sp>
        <p:nvSpPr>
          <p:cNvPr id="33" name="Google Shape;33;p6"/>
          <p:cNvSpPr txBox="1">
            <a:spLocks noGrp="1"/>
          </p:cNvSpPr>
          <p:nvPr>
            <p:ph type="body" idx="4"/>
          </p:nvPr>
        </p:nvSpPr>
        <p:spPr>
          <a:xfrm>
            <a:off x="4785878" y="2619063"/>
            <a:ext cx="3658875" cy="259510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262626"/>
                </a:solidFill>
                <a:latin typeface="Book Antiqua"/>
                <a:ea typeface="Book Antiqua"/>
                <a:cs typeface="Book Antiqua"/>
                <a:sym typeface="Book Antiqua"/>
              </a:defRPr>
            </a:lvl5pPr>
            <a:lvl6pPr marL="2743200" marR="0" lvl="5"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6pPr>
            <a:lvl7pPr marL="3200400" marR="0" lvl="6"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7pPr>
            <a:lvl8pPr marL="3657600" marR="0" lvl="7"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8pPr>
            <a:lvl9pPr marL="4114800" marR="0" lvl="8" indent="-330200" algn="l" rtl="0">
              <a:lnSpc>
                <a:spcPct val="100000"/>
              </a:lnSpc>
              <a:spcBef>
                <a:spcPts val="400"/>
              </a:spcBef>
              <a:spcAft>
                <a:spcPts val="0"/>
              </a:spcAft>
              <a:buClr>
                <a:schemeClr val="accent1"/>
              </a:buClr>
              <a:buSzPts val="1600"/>
              <a:buFont typeface="Noto Sans Symbols"/>
              <a:buChar char="🙣"/>
              <a:defRPr sz="16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34"/>
        <p:cNvGrpSpPr/>
        <p:nvPr/>
      </p:nvGrpSpPr>
      <p:grpSpPr>
        <a:xfrm>
          <a:off x="0" y="0"/>
          <a:ext cx="0" cy="0"/>
          <a:chOff x="0" y="0"/>
          <a:chExt cx="0" cy="0"/>
        </a:xfrm>
      </p:grpSpPr>
      <p:sp>
        <p:nvSpPr>
          <p:cNvPr id="35" name="Google Shape;35;p7"/>
          <p:cNvSpPr txBox="1">
            <a:spLocks noGrp="1"/>
          </p:cNvSpPr>
          <p:nvPr>
            <p:ph type="body" idx="1"/>
          </p:nvPr>
        </p:nvSpPr>
        <p:spPr>
          <a:xfrm>
            <a:off x="692002" y="559399"/>
            <a:ext cx="3580882" cy="441401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2pPr>
            <a:lvl3pPr marL="1371600" marR="0" lvl="2"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3pPr>
            <a:lvl4pPr marL="1828800" marR="0" lvl="3"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4pPr>
            <a:lvl5pPr marL="2286000" marR="0" lvl="4"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5pPr>
            <a:lvl6pPr marL="2743200" marR="0" lvl="5"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7pPr>
            <a:lvl8pPr marL="3657600" marR="0" lvl="7"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chemeClr val="dk1"/>
                </a:solidFill>
                <a:latin typeface="Book Antiqua"/>
                <a:ea typeface="Book Antiqua"/>
                <a:cs typeface="Book Antiqua"/>
                <a:sym typeface="Book Antiqua"/>
              </a:defRPr>
            </a:lvl9pPr>
          </a:lstStyle>
          <a:p>
            <a:endParaRPr/>
          </a:p>
        </p:txBody>
      </p:sp>
      <p:sp>
        <p:nvSpPr>
          <p:cNvPr id="36" name="Google Shape;36;p7"/>
          <p:cNvSpPr txBox="1">
            <a:spLocks noGrp="1"/>
          </p:cNvSpPr>
          <p:nvPr>
            <p:ph type="body" idx="2"/>
          </p:nvPr>
        </p:nvSpPr>
        <p:spPr>
          <a:xfrm>
            <a:off x="4889812" y="562026"/>
            <a:ext cx="3580882" cy="441401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00"/>
              </a:spcBef>
              <a:spcAft>
                <a:spcPts val="0"/>
              </a:spcAft>
              <a:buClr>
                <a:schemeClr val="accent1"/>
              </a:buClr>
              <a:buSzPts val="2000"/>
              <a:buFont typeface="Noto Sans Symbols"/>
              <a:buNone/>
              <a:defRPr sz="20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hoto with Caption">
  <p:cSld name="Photo with Caption">
    <p:spTree>
      <p:nvGrpSpPr>
        <p:cNvPr id="1" name="Shape 37"/>
        <p:cNvGrpSpPr/>
        <p:nvPr/>
      </p:nvGrpSpPr>
      <p:grpSpPr>
        <a:xfrm>
          <a:off x="0" y="0"/>
          <a:ext cx="0" cy="0"/>
          <a:chOff x="0" y="0"/>
          <a:chExt cx="0" cy="0"/>
        </a:xfrm>
      </p:grpSpPr>
      <p:sp>
        <p:nvSpPr>
          <p:cNvPr id="38" name="Google Shape;38;p8"/>
          <p:cNvSpPr>
            <a:spLocks noGrp="1"/>
          </p:cNvSpPr>
          <p:nvPr>
            <p:ph type="pic" idx="2"/>
          </p:nvPr>
        </p:nvSpPr>
        <p:spPr>
          <a:xfrm rot="344365">
            <a:off x="773476" y="536672"/>
            <a:ext cx="7578326" cy="3491307"/>
          </a:xfrm>
          <a:prstGeom prst="rect">
            <a:avLst/>
          </a:prstGeom>
          <a:solidFill>
            <a:srgbClr val="ECECEC"/>
          </a:solidFill>
          <a:ln w="190500" cap="sq" cmpd="sng">
            <a:solidFill>
              <a:srgbClr val="FFFFFF"/>
            </a:solidFill>
            <a:prstDash val="solid"/>
            <a:miter lim="800000"/>
            <a:headEnd type="none" w="sm" len="sm"/>
            <a:tailEnd type="none" w="sm" len="sm"/>
          </a:ln>
        </p:spPr>
        <p:txBody>
          <a:bodyPr spcFirstLastPara="1" wrap="square" lIns="91425" tIns="45700" rIns="91425" bIns="45700" anchor="t" anchorCtr="0">
            <a:noAutofit/>
          </a:bodyPr>
          <a:lstStyle>
            <a:lvl1pPr marR="0" lvl="0"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Arial"/>
                <a:ea typeface="Arial"/>
                <a:cs typeface="Arial"/>
                <a:sym typeface="Arial"/>
              </a:defRPr>
            </a:lvl1pPr>
            <a:lvl2pPr marR="0" lvl="1" algn="l" rtl="0">
              <a:lnSpc>
                <a:spcPct val="100000"/>
              </a:lnSpc>
              <a:spcBef>
                <a:spcPts val="560"/>
              </a:spcBef>
              <a:spcAft>
                <a:spcPts val="0"/>
              </a:spcAft>
              <a:buClr>
                <a:schemeClr val="accent1"/>
              </a:buClr>
              <a:buSzPts val="2800"/>
              <a:buFont typeface="Noto Sans Symbols"/>
              <a:buNone/>
              <a:defRPr sz="2800" b="0" i="0" u="none" strike="noStrike" cap="none">
                <a:solidFill>
                  <a:srgbClr val="262626"/>
                </a:solidFill>
                <a:latin typeface="Book Antiqua"/>
                <a:ea typeface="Book Antiqua"/>
                <a:cs typeface="Book Antiqua"/>
                <a:sym typeface="Book Antiqua"/>
              </a:defRPr>
            </a:lvl2pPr>
            <a:lvl3pPr marR="0" lvl="2" algn="l" rtl="0">
              <a:lnSpc>
                <a:spcPct val="100000"/>
              </a:lnSpc>
              <a:spcBef>
                <a:spcPts val="480"/>
              </a:spcBef>
              <a:spcAft>
                <a:spcPts val="0"/>
              </a:spcAft>
              <a:buClr>
                <a:schemeClr val="accent1"/>
              </a:buClr>
              <a:buSzPts val="2400"/>
              <a:buFont typeface="Noto Sans Symbols"/>
              <a:buNone/>
              <a:defRPr sz="2400" b="0" i="0" u="none" strike="noStrike" cap="none">
                <a:solidFill>
                  <a:srgbClr val="262626"/>
                </a:solidFill>
                <a:latin typeface="Book Antiqua"/>
                <a:ea typeface="Book Antiqua"/>
                <a:cs typeface="Book Antiqua"/>
                <a:sym typeface="Book Antiqua"/>
              </a:defRPr>
            </a:lvl3pPr>
            <a:lvl4pPr marR="0" lvl="3"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4pPr>
            <a:lvl5pPr marR="0" lvl="4" algn="l" rtl="0">
              <a:lnSpc>
                <a:spcPct val="100000"/>
              </a:lnSpc>
              <a:spcBef>
                <a:spcPts val="400"/>
              </a:spcBef>
              <a:spcAft>
                <a:spcPts val="0"/>
              </a:spcAft>
              <a:buClr>
                <a:schemeClr val="accent1"/>
              </a:buClr>
              <a:buSzPts val="2000"/>
              <a:buFont typeface="Noto Sans Symbols"/>
              <a:buNone/>
              <a:defRPr sz="2000" b="0" i="0" u="none" strike="noStrike" cap="none">
                <a:solidFill>
                  <a:srgbClr val="262626"/>
                </a:solidFill>
                <a:latin typeface="Book Antiqua"/>
                <a:ea typeface="Book Antiqua"/>
                <a:cs typeface="Book Antiqua"/>
                <a:sym typeface="Book Antiqua"/>
              </a:defRPr>
            </a:lvl5pPr>
            <a:lvl6pPr marR="0" lvl="5"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400"/>
              </a:spcBef>
              <a:spcAft>
                <a:spcPts val="0"/>
              </a:spcAft>
              <a:buClr>
                <a:schemeClr val="accent1"/>
              </a:buClr>
              <a:buSzPts val="2000"/>
              <a:buFont typeface="Noto Sans Symbols"/>
              <a:buNone/>
              <a:defRPr sz="2000" b="0" i="0" u="none" strike="noStrike" cap="none">
                <a:solidFill>
                  <a:schemeClr val="dk1"/>
                </a:solidFill>
                <a:latin typeface="Book Antiqua"/>
                <a:ea typeface="Book Antiqua"/>
                <a:cs typeface="Book Antiqua"/>
                <a:sym typeface="Book Antiqua"/>
              </a:defRPr>
            </a:lvl9pPr>
          </a:lstStyle>
          <a:p>
            <a:endParaRPr/>
          </a:p>
        </p:txBody>
      </p:sp>
      <p:sp>
        <p:nvSpPr>
          <p:cNvPr id="39" name="Google Shape;39;p8"/>
          <p:cNvSpPr txBox="1">
            <a:spLocks noGrp="1"/>
          </p:cNvSpPr>
          <p:nvPr>
            <p:ph type="body" idx="1"/>
          </p:nvPr>
        </p:nvSpPr>
        <p:spPr>
          <a:xfrm>
            <a:off x="688489" y="4486019"/>
            <a:ext cx="7756264" cy="80486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320"/>
              </a:spcBef>
              <a:spcAft>
                <a:spcPts val="0"/>
              </a:spcAft>
              <a:buClr>
                <a:schemeClr val="accent1"/>
              </a:buClr>
              <a:buSzPts val="1600"/>
              <a:buFont typeface="Noto Sans Symbols"/>
              <a:buNone/>
              <a:defRPr sz="1600" b="0" i="0" u="none" strike="noStrike" cap="none">
                <a:solidFill>
                  <a:srgbClr val="595959"/>
                </a:solidFill>
                <a:latin typeface="Arial"/>
                <a:ea typeface="Arial"/>
                <a:cs typeface="Arial"/>
                <a:sym typeface="Arial"/>
              </a:defRPr>
            </a:lvl1pPr>
            <a:lvl2pPr marL="914400" marR="0" lvl="1" indent="-228600" algn="l" rtl="0">
              <a:lnSpc>
                <a:spcPct val="100000"/>
              </a:lnSpc>
              <a:spcBef>
                <a:spcPts val="240"/>
              </a:spcBef>
              <a:spcAft>
                <a:spcPts val="0"/>
              </a:spcAft>
              <a:buClr>
                <a:schemeClr val="accent1"/>
              </a:buClr>
              <a:buSzPts val="1200"/>
              <a:buFont typeface="Noto Sans Symbols"/>
              <a:buNone/>
              <a:defRPr sz="1200" b="0" i="0" u="none" strike="noStrike" cap="none">
                <a:solidFill>
                  <a:srgbClr val="262626"/>
                </a:solidFill>
                <a:latin typeface="Book Antiqua"/>
                <a:ea typeface="Book Antiqua"/>
                <a:cs typeface="Book Antiqua"/>
                <a:sym typeface="Book Antiqua"/>
              </a:defRPr>
            </a:lvl2pPr>
            <a:lvl3pPr marL="1371600" marR="0" lvl="2" indent="-228600" algn="l" rtl="0">
              <a:lnSpc>
                <a:spcPct val="100000"/>
              </a:lnSpc>
              <a:spcBef>
                <a:spcPts val="200"/>
              </a:spcBef>
              <a:spcAft>
                <a:spcPts val="0"/>
              </a:spcAft>
              <a:buClr>
                <a:schemeClr val="accent1"/>
              </a:buClr>
              <a:buSzPts val="1000"/>
              <a:buFont typeface="Noto Sans Symbols"/>
              <a:buNone/>
              <a:defRPr sz="1000" b="0" i="0" u="none" strike="noStrike" cap="none">
                <a:solidFill>
                  <a:srgbClr val="262626"/>
                </a:solidFill>
                <a:latin typeface="Book Antiqua"/>
                <a:ea typeface="Book Antiqua"/>
                <a:cs typeface="Book Antiqua"/>
                <a:sym typeface="Book Antiqua"/>
              </a:defRPr>
            </a:lvl3pPr>
            <a:lvl4pPr marL="1828800" marR="0" lvl="3"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4pPr>
            <a:lvl5pPr marL="2286000" marR="0" lvl="4"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262626"/>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900"/>
              <a:buFont typeface="Noto Sans Symbols"/>
              <a:buNone/>
              <a:defRPr sz="900" b="0" i="0" u="none" strike="noStrike" cap="none">
                <a:solidFill>
                  <a:schemeClr val="dk1"/>
                </a:solidFill>
                <a:latin typeface="Book Antiqua"/>
                <a:ea typeface="Book Antiqua"/>
                <a:cs typeface="Book Antiqua"/>
                <a:sym typeface="Book Antiqua"/>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losing Slide - Option 1">
  <p:cSld name="Closing Slide - Option 1">
    <p:spTree>
      <p:nvGrpSpPr>
        <p:cNvPr id="1" name="Shape 40"/>
        <p:cNvGrpSpPr/>
        <p:nvPr/>
      </p:nvGrpSpPr>
      <p:grpSpPr>
        <a:xfrm>
          <a:off x="0" y="0"/>
          <a:ext cx="0" cy="0"/>
          <a:chOff x="0" y="0"/>
          <a:chExt cx="0" cy="0"/>
        </a:xfrm>
      </p:grpSpPr>
      <p:pic>
        <p:nvPicPr>
          <p:cNvPr id="41" name="Google Shape;41;p9" descr="PPT-General9.jpg"/>
          <p:cNvPicPr preferRelativeResize="0"/>
          <p:nvPr/>
        </p:nvPicPr>
        <p:blipFill rotWithShape="1">
          <a:blip r:embed="rId2">
            <a:alphaModFix/>
          </a:blip>
          <a:srcRect/>
          <a:stretch/>
        </p:blipFill>
        <p:spPr>
          <a:xfrm>
            <a:off x="0" y="0"/>
            <a:ext cx="9144000" cy="68580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 Option 2">
  <p:cSld name="Title Slide - Option 2">
    <p:spTree>
      <p:nvGrpSpPr>
        <p:cNvPr id="1" name="Shape 42"/>
        <p:cNvGrpSpPr/>
        <p:nvPr/>
      </p:nvGrpSpPr>
      <p:grpSpPr>
        <a:xfrm>
          <a:off x="0" y="0"/>
          <a:ext cx="0" cy="0"/>
          <a:chOff x="0" y="0"/>
          <a:chExt cx="0" cy="0"/>
        </a:xfrm>
      </p:grpSpPr>
      <p:pic>
        <p:nvPicPr>
          <p:cNvPr id="43" name="Google Shape;43;p10" descr="plainluecover.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44" name="Google Shape;44;p10"/>
          <p:cNvSpPr txBox="1">
            <a:spLocks noGrp="1"/>
          </p:cNvSpPr>
          <p:nvPr>
            <p:ph type="title"/>
          </p:nvPr>
        </p:nvSpPr>
        <p:spPr>
          <a:xfrm>
            <a:off x="690040" y="1204857"/>
            <a:ext cx="7754713" cy="1910716"/>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rgbClr val="FFFFFF"/>
              </a:buClr>
              <a:buSzPts val="5400"/>
              <a:buFont typeface="Arial"/>
              <a:buNone/>
              <a:defRPr sz="54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45" name="Google Shape;45;p10"/>
          <p:cNvSpPr txBox="1">
            <a:spLocks noGrp="1"/>
          </p:cNvSpPr>
          <p:nvPr>
            <p:ph type="body" idx="1"/>
          </p:nvPr>
        </p:nvSpPr>
        <p:spPr>
          <a:xfrm>
            <a:off x="699248" y="3324431"/>
            <a:ext cx="7734747" cy="15001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400"/>
              </a:spcBef>
              <a:spcAft>
                <a:spcPts val="0"/>
              </a:spcAft>
              <a:buClr>
                <a:schemeClr val="accent1"/>
              </a:buClr>
              <a:buSzPts val="2000"/>
              <a:buFont typeface="Noto Sans Symbols"/>
              <a:buNone/>
              <a:defRPr sz="2000" b="0" i="0" u="none" strike="noStrike" cap="none">
                <a:solidFill>
                  <a:srgbClr val="FFFFFF"/>
                </a:solidFill>
                <a:latin typeface="Arial"/>
                <a:ea typeface="Arial"/>
                <a:cs typeface="Arial"/>
                <a:sym typeface="Arial"/>
              </a:defRPr>
            </a:lvl1pPr>
            <a:lvl2pPr marL="914400" marR="0" lvl="1" indent="-228600" algn="l"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Book Antiqua"/>
                <a:ea typeface="Book Antiqua"/>
                <a:cs typeface="Book Antiqua"/>
                <a:sym typeface="Book Antiqua"/>
              </a:defRPr>
            </a:lvl2pPr>
            <a:lvl3pPr marL="1371600" marR="0" lvl="2" indent="-228600" algn="l" rtl="0">
              <a:lnSpc>
                <a:spcPct val="100000"/>
              </a:lnSpc>
              <a:spcBef>
                <a:spcPts val="320"/>
              </a:spcBef>
              <a:spcAft>
                <a:spcPts val="0"/>
              </a:spcAft>
              <a:buClr>
                <a:schemeClr val="accent1"/>
              </a:buClr>
              <a:buSzPts val="1600"/>
              <a:buFont typeface="Noto Sans Symbols"/>
              <a:buNone/>
              <a:defRPr sz="1600" b="0" i="0" u="none" strike="noStrike" cap="none">
                <a:solidFill>
                  <a:srgbClr val="888888"/>
                </a:solidFill>
                <a:latin typeface="Book Antiqua"/>
                <a:ea typeface="Book Antiqua"/>
                <a:cs typeface="Book Antiqua"/>
                <a:sym typeface="Book Antiqua"/>
              </a:defRPr>
            </a:lvl3pPr>
            <a:lvl4pPr marL="1828800" marR="0" lvl="3"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4pPr>
            <a:lvl5pPr marL="2286000" marR="0" lvl="4"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5pPr>
            <a:lvl6pPr marL="2743200" marR="0" lvl="5"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6pPr>
            <a:lvl7pPr marL="3200400" marR="0" lvl="6"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7pPr>
            <a:lvl8pPr marL="3657600" marR="0" lvl="7"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8pPr>
            <a:lvl9pPr marL="4114800" marR="0" lvl="8" indent="-228600" algn="l" rtl="0">
              <a:lnSpc>
                <a:spcPct val="100000"/>
              </a:lnSpc>
              <a:spcBef>
                <a:spcPts val="400"/>
              </a:spcBef>
              <a:spcAft>
                <a:spcPts val="0"/>
              </a:spcAft>
              <a:buClr>
                <a:schemeClr val="accent1"/>
              </a:buClr>
              <a:buSzPts val="1400"/>
              <a:buFont typeface="Noto Sans Symbols"/>
              <a:buNone/>
              <a:defRPr sz="1400" b="0" i="0" u="none" strike="noStrike" cap="none">
                <a:solidFill>
                  <a:srgbClr val="888888"/>
                </a:solidFill>
                <a:latin typeface="Book Antiqua"/>
                <a:ea typeface="Book Antiqua"/>
                <a:cs typeface="Book Antiqua"/>
                <a:sym typeface="Book Antiqua"/>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 descr="PPT-General11.jpg"/>
          <p:cNvPicPr preferRelativeResize="0"/>
          <p:nvPr/>
        </p:nvPicPr>
        <p:blipFill rotWithShape="1">
          <a:blip r:embed="rId12">
            <a:alphaModFix/>
          </a:blip>
          <a:srcRect/>
          <a:stretch/>
        </p:blipFill>
        <p:spPr>
          <a:xfrm>
            <a:off x="0" y="0"/>
            <a:ext cx="9144000" cy="6858000"/>
          </a:xfrm>
          <a:prstGeom prst="rect">
            <a:avLst/>
          </a:prstGeom>
          <a:noFill/>
          <a:ln>
            <a:noFill/>
          </a:ln>
        </p:spPr>
      </p:pic>
      <p:sp>
        <p:nvSpPr>
          <p:cNvPr id="7" name="Google Shape;7;p1"/>
          <p:cNvSpPr txBox="1">
            <a:spLocks noGrp="1"/>
          </p:cNvSpPr>
          <p:nvPr>
            <p:ph type="dt" idx="10"/>
          </p:nvPr>
        </p:nvSpPr>
        <p:spPr>
          <a:xfrm>
            <a:off x="360378" y="6161442"/>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8" name="Google Shape;8;p1"/>
          <p:cNvSpPr txBox="1">
            <a:spLocks noGrp="1"/>
          </p:cNvSpPr>
          <p:nvPr>
            <p:ph type="ftr" idx="11"/>
          </p:nvPr>
        </p:nvSpPr>
        <p:spPr>
          <a:xfrm>
            <a:off x="3124200" y="6161442"/>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Book Antiqua"/>
                <a:ea typeface="Book Antiqua"/>
                <a:cs typeface="Book Antiqua"/>
                <a:sym typeface="Book Antiqu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Book Antiqua"/>
                <a:ea typeface="Book Antiqua"/>
                <a:cs typeface="Book Antiqua"/>
                <a:sym typeface="Book Antiqua"/>
              </a:defRPr>
            </a:lvl9pPr>
          </a:lstStyle>
          <a:p>
            <a:endParaRPr/>
          </a:p>
        </p:txBody>
      </p:sp>
      <p:sp>
        <p:nvSpPr>
          <p:cNvPr id="9" name="Google Shape;9;p1"/>
          <p:cNvSpPr txBox="1">
            <a:spLocks noGrp="1"/>
          </p:cNvSpPr>
          <p:nvPr>
            <p:ph type="sldNum" idx="12"/>
          </p:nvPr>
        </p:nvSpPr>
        <p:spPr>
          <a:xfrm>
            <a:off x="6639264" y="6161442"/>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ook Antiqua"/>
                <a:ea typeface="Book Antiqua"/>
                <a:cs typeface="Book Antiqua"/>
                <a:sym typeface="Book Antiqua"/>
              </a:defRPr>
            </a:lvl9pPr>
          </a:lstStyle>
          <a:p>
            <a:pPr marL="0" lvl="0" indent="0" algn="r" rtl="0">
              <a:spcBef>
                <a:spcPts val="0"/>
              </a:spcBef>
              <a:spcAft>
                <a:spcPts val="0"/>
              </a:spcAft>
              <a:buNone/>
            </a:pPr>
            <a:fld id="{00000000-1234-1234-1234-123412341234}" type="slidenum">
              <a:rPr lang="en-US"/>
              <a:t>‹#›</a:t>
            </a:fld>
            <a:endParaRPr/>
          </a:p>
        </p:txBody>
      </p:sp>
      <p:pic>
        <p:nvPicPr>
          <p:cNvPr id="10" name="Google Shape;10;p1"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1" name="Google Shape;11;p1" descr="PPT-General4.jpg"/>
          <p:cNvPicPr preferRelativeResize="0"/>
          <p:nvPr/>
        </p:nvPicPr>
        <p:blipFill rotWithShape="1">
          <a:blip r:embed="rId13">
            <a:alphaModFix/>
          </a:blip>
          <a:srcRect/>
          <a:stretch/>
        </p:blipFill>
        <p:spPr>
          <a:xfrm>
            <a:off x="0" y="0"/>
            <a:ext cx="9144000" cy="6858000"/>
          </a:xfrm>
          <a:prstGeom prst="rect">
            <a:avLst/>
          </a:prstGeom>
          <a:noFill/>
          <a:ln>
            <a:noFill/>
          </a:ln>
        </p:spPr>
      </p:pic>
      <p:pic>
        <p:nvPicPr>
          <p:cNvPr id="12" name="Google Shape;12;p1" descr="PPT-General6.jpg"/>
          <p:cNvPicPr preferRelativeResize="0"/>
          <p:nvPr/>
        </p:nvPicPr>
        <p:blipFill rotWithShape="1">
          <a:blip r:embed="rId14">
            <a:alphaModFix/>
          </a:blip>
          <a:srcRect/>
          <a:stretch/>
        </p:blipFill>
        <p:spPr>
          <a:xfrm>
            <a:off x="0" y="0"/>
            <a:ext cx="9144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oleObject" Target="../embeddings/oleObject1.bin"/><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2"/>
          <p:cNvSpPr txBox="1">
            <a:spLocks noGrp="1"/>
          </p:cNvSpPr>
          <p:nvPr>
            <p:ph type="ctrTitle"/>
          </p:nvPr>
        </p:nvSpPr>
        <p:spPr>
          <a:xfrm>
            <a:off x="2764466" y="465270"/>
            <a:ext cx="6287256" cy="816389"/>
          </a:xfrm>
          <a:prstGeom prst="rect">
            <a:avLst/>
          </a:prstGeom>
          <a:noFill/>
          <a:ln>
            <a:noFill/>
          </a:ln>
        </p:spPr>
        <p:txBody>
          <a:bodyPr spcFirstLastPara="1" wrap="square" lIns="91425" tIns="45700" rIns="91425" bIns="45700" anchor="t" anchorCtr="0">
            <a:noAutofit/>
          </a:bodyPr>
          <a:lstStyle/>
          <a:p>
            <a:pPr lvl="0" algn="ctr">
              <a:buSzPts val="2400"/>
            </a:pPr>
            <a:r>
              <a:rPr lang="en-US" sz="2400" dirty="0">
                <a:latin typeface="Calibri" panose="020F0502020204030204" pitchFamily="34" charset="0"/>
                <a:ea typeface="Cambria Math"/>
                <a:cs typeface="Calibri" panose="020F0502020204030204" pitchFamily="34" charset="0"/>
                <a:sym typeface="Cambria Math"/>
              </a:rPr>
              <a:t>DATS 6203 – </a:t>
            </a:r>
            <a:r>
              <a:rPr lang="en-US" sz="2400" dirty="0">
                <a:latin typeface="Calibri" panose="020F0502020204030204" pitchFamily="34" charset="0"/>
                <a:ea typeface="Cambria Math"/>
                <a:cs typeface="Calibri" panose="020F0502020204030204" pitchFamily="34" charset="0"/>
              </a:rPr>
              <a:t>Machine Learning II: Data Analysis</a:t>
            </a:r>
            <a:br>
              <a:rPr lang="en-US" sz="2400" dirty="0">
                <a:latin typeface="Calibri" panose="020F0502020204030204" pitchFamily="34" charset="0"/>
                <a:ea typeface="Cambria Math"/>
                <a:cs typeface="Calibri" panose="020F0502020204030204" pitchFamily="34" charset="0"/>
              </a:rPr>
            </a:br>
            <a:r>
              <a:rPr lang="en-US" sz="2400" dirty="0">
                <a:latin typeface="Calibri" panose="020F0502020204030204" pitchFamily="34" charset="0"/>
                <a:ea typeface="Cambria Math"/>
                <a:cs typeface="Calibri" panose="020F0502020204030204" pitchFamily="34" charset="0"/>
                <a:sym typeface="Cambria Math"/>
              </a:rPr>
              <a:t>Fall - 2021</a:t>
            </a:r>
            <a:endParaRPr sz="2400" dirty="0">
              <a:latin typeface="Calibri" panose="020F0502020204030204" pitchFamily="34" charset="0"/>
              <a:ea typeface="Cambria Math"/>
              <a:cs typeface="Calibri" panose="020F0502020204030204" pitchFamily="34" charset="0"/>
              <a:sym typeface="Cambria Math"/>
            </a:endParaRPr>
          </a:p>
        </p:txBody>
      </p:sp>
      <p:sp>
        <p:nvSpPr>
          <p:cNvPr id="53" name="Google Shape;53;p12"/>
          <p:cNvSpPr txBox="1">
            <a:spLocks noGrp="1"/>
          </p:cNvSpPr>
          <p:nvPr>
            <p:ph type="subTitle" idx="1"/>
          </p:nvPr>
        </p:nvSpPr>
        <p:spPr>
          <a:xfrm>
            <a:off x="275293" y="4431828"/>
            <a:ext cx="3135419" cy="794513"/>
          </a:xfrm>
          <a:prstGeom prst="rect">
            <a:avLst/>
          </a:prstGeom>
          <a:noFill/>
          <a:ln>
            <a:noFill/>
          </a:ln>
        </p:spPr>
        <p:txBody>
          <a:bodyPr spcFirstLastPara="1" wrap="square" lIns="91425" tIns="45700" rIns="91425" bIns="45700" anchor="t" anchorCtr="0">
            <a:noAutofit/>
          </a:bodyPr>
          <a:lstStyle/>
          <a:p>
            <a:pPr marL="342900" indent="-342900">
              <a:buFont typeface="Arial"/>
              <a:buChar char="•"/>
            </a:pPr>
            <a:r>
              <a:rPr lang="en-US" dirty="0">
                <a:solidFill>
                  <a:schemeClr val="lt1"/>
                </a:solidFill>
                <a:latin typeface="Calibri" panose="020F0502020204030204" pitchFamily="34" charset="0"/>
                <a:ea typeface="Cambria Math"/>
                <a:cs typeface="Calibri" panose="020F0502020204030204" pitchFamily="34" charset="0"/>
              </a:rPr>
              <a:t>Mojahid Osman </a:t>
            </a:r>
          </a:p>
          <a:p>
            <a:pPr marL="342900" indent="-342900">
              <a:buFont typeface="Arial"/>
              <a:buChar char="•"/>
            </a:pPr>
            <a:r>
              <a:rPr lang="en-US" dirty="0">
                <a:solidFill>
                  <a:schemeClr val="lt1"/>
                </a:solidFill>
                <a:latin typeface="Calibri" panose="020F0502020204030204" pitchFamily="34" charset="0"/>
                <a:ea typeface="Cambria Math"/>
                <a:cs typeface="Calibri" panose="020F0502020204030204" pitchFamily="34" charset="0"/>
              </a:rPr>
              <a:t>Mina Hanna</a:t>
            </a:r>
          </a:p>
          <a:p>
            <a:pPr marL="342900" indent="-342900">
              <a:buFont typeface="Arial"/>
              <a:buChar char="•"/>
            </a:pPr>
            <a:endParaRPr lang="en-US" dirty="0">
              <a:solidFill>
                <a:schemeClr val="lt1"/>
              </a:solidFill>
              <a:latin typeface="Calibri" panose="020F0502020204030204" pitchFamily="34" charset="0"/>
              <a:ea typeface="Cambria Math"/>
              <a:cs typeface="Calibri" panose="020F0502020204030204" pitchFamily="34" charset="0"/>
            </a:endParaRPr>
          </a:p>
        </p:txBody>
      </p:sp>
      <p:sp>
        <p:nvSpPr>
          <p:cNvPr id="2" name="TextBox 1">
            <a:extLst>
              <a:ext uri="{FF2B5EF4-FFF2-40B4-BE49-F238E27FC236}">
                <a16:creationId xmlns:a16="http://schemas.microsoft.com/office/drawing/2014/main" id="{E0D026DA-5001-BA4F-B47C-EF9074580BC4}"/>
              </a:ext>
            </a:extLst>
          </p:cNvPr>
          <p:cNvSpPr txBox="1"/>
          <p:nvPr/>
        </p:nvSpPr>
        <p:spPr>
          <a:xfrm>
            <a:off x="5105401" y="5985933"/>
            <a:ext cx="303264" cy="307777"/>
          </a:xfrm>
          <a:prstGeom prst="rect">
            <a:avLst/>
          </a:prstGeom>
          <a:noFill/>
        </p:spPr>
        <p:txBody>
          <a:bodyPr wrap="square" rtlCol="0">
            <a:spAutoFit/>
          </a:bodyPr>
          <a:lstStyle/>
          <a:p>
            <a:r>
              <a:rPr lang="en-US" dirty="0"/>
              <a:t> </a:t>
            </a:r>
          </a:p>
        </p:txBody>
      </p:sp>
      <p:sp>
        <p:nvSpPr>
          <p:cNvPr id="7" name="Google Shape;52;p12">
            <a:extLst>
              <a:ext uri="{FF2B5EF4-FFF2-40B4-BE49-F238E27FC236}">
                <a16:creationId xmlns:a16="http://schemas.microsoft.com/office/drawing/2014/main" id="{5770D300-EAFF-624D-872F-3EF48E5D299D}"/>
              </a:ext>
            </a:extLst>
          </p:cNvPr>
          <p:cNvSpPr txBox="1">
            <a:spLocks/>
          </p:cNvSpPr>
          <p:nvPr/>
        </p:nvSpPr>
        <p:spPr>
          <a:xfrm>
            <a:off x="2944536" y="1711682"/>
            <a:ext cx="5952744" cy="48875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000"/>
              <a:buFont typeface="Arial"/>
              <a:buNone/>
              <a:defRPr sz="4000" b="1"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pPr algn="ctr">
              <a:buSzPts val="2400"/>
            </a:pPr>
            <a:r>
              <a:rPr lang="en-US" sz="2000" dirty="0">
                <a:solidFill>
                  <a:schemeClr val="bg1"/>
                </a:solidFill>
              </a:rPr>
              <a:t>Final Project : Detecting Fake Images</a:t>
            </a:r>
          </a:p>
          <a:p>
            <a:pPr algn="ctr">
              <a:buSzPts val="2400"/>
            </a:pPr>
            <a:endParaRPr lang="en-US" sz="2000" dirty="0">
              <a:solidFill>
                <a:schemeClr val="bg1"/>
              </a:solidFill>
              <a:latin typeface="Cambria Math"/>
              <a:ea typeface="Cambria Math"/>
              <a:cs typeface="Cambria Math"/>
              <a:sym typeface="Cambria Math"/>
            </a:endParaRPr>
          </a:p>
        </p:txBody>
      </p:sp>
      <p:sp>
        <p:nvSpPr>
          <p:cNvPr id="5" name="TextBox 4">
            <a:extLst>
              <a:ext uri="{FF2B5EF4-FFF2-40B4-BE49-F238E27FC236}">
                <a16:creationId xmlns:a16="http://schemas.microsoft.com/office/drawing/2014/main" id="{52D305EC-C4A4-5B4A-BA48-EF665B4A5AB3}"/>
              </a:ext>
            </a:extLst>
          </p:cNvPr>
          <p:cNvSpPr txBox="1"/>
          <p:nvPr/>
        </p:nvSpPr>
        <p:spPr>
          <a:xfrm>
            <a:off x="4945320" y="2481910"/>
            <a:ext cx="2031325" cy="461665"/>
          </a:xfrm>
          <a:prstGeom prst="rect">
            <a:avLst/>
          </a:prstGeom>
          <a:noFill/>
        </p:spPr>
        <p:txBody>
          <a:bodyPr wrap="none" rtlCol="0">
            <a:spAutoFit/>
          </a:bodyPr>
          <a:lstStyle/>
          <a:p>
            <a:r>
              <a:rPr lang="en-US" sz="2400" dirty="0">
                <a:solidFill>
                  <a:schemeClr val="bg1"/>
                </a:solidFill>
                <a:latin typeface="Calibri" panose="020F0502020204030204" pitchFamily="34" charset="0"/>
                <a:cs typeface="Calibri" panose="020F0502020204030204" pitchFamily="34" charset="0"/>
              </a:rPr>
              <a:t> Dr. Amir Jafari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pPr marL="228600" indent="0" algn="just"/>
            <a:r>
              <a:rPr lang="en-US" sz="3000" b="1" dirty="0">
                <a:solidFill>
                  <a:srgbClr val="711806"/>
                </a:solidFill>
                <a:latin typeface="Calibri" panose="020F0502020204030204" pitchFamily="34" charset="0"/>
                <a:ea typeface="Cambria Math"/>
                <a:cs typeface="Calibri" panose="020F0502020204030204" pitchFamily="34" charset="0"/>
              </a:rPr>
              <a:t>TensorFlow:</a:t>
            </a: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TensorFlow and </a:t>
            </a:r>
            <a:r>
              <a:rPr lang="en-US" sz="2000" dirty="0" err="1">
                <a:solidFill>
                  <a:schemeClr val="dk1"/>
                </a:solidFill>
                <a:latin typeface="Calibri" panose="020F0502020204030204" pitchFamily="34" charset="0"/>
                <a:ea typeface="Cambria Math"/>
                <a:cs typeface="Calibri" panose="020F0502020204030204" pitchFamily="34" charset="0"/>
              </a:rPr>
              <a:t>PyTorch</a:t>
            </a:r>
            <a:r>
              <a:rPr lang="en-US" sz="2000" dirty="0">
                <a:solidFill>
                  <a:schemeClr val="dk1"/>
                </a:solidFill>
                <a:latin typeface="Calibri" panose="020F0502020204030204" pitchFamily="34" charset="0"/>
                <a:ea typeface="Cambria Math"/>
                <a:cs typeface="Calibri" panose="020F0502020204030204" pitchFamily="34" charset="0"/>
              </a:rPr>
              <a:t> frameworks are both very useful abstractions and reduce a decent amount of code and speed up model development.</a:t>
            </a: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 In this project we choose to use TensorFlow however we feel It will fit our needs and it has the most features we need to develop our model in a simple way.  </a:t>
            </a:r>
          </a:p>
          <a:p>
            <a:pPr marL="76200"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spTree>
    <p:extLst>
      <p:ext uri="{BB962C8B-B14F-4D97-AF65-F5344CB8AC3E}">
        <p14:creationId xmlns:p14="http://schemas.microsoft.com/office/powerpoint/2010/main" val="463980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r>
              <a:rPr lang="en-US" b="1" dirty="0">
                <a:solidFill>
                  <a:srgbClr val="711806"/>
                </a:solidFill>
                <a:latin typeface="Calibri" panose="020F0502020204030204" pitchFamily="34" charset="0"/>
                <a:ea typeface="Cambria Math"/>
                <a:cs typeface="Calibri" panose="020F0502020204030204" pitchFamily="34" charset="0"/>
              </a:rPr>
              <a:t>Step 1: Data Preprocessing: </a:t>
            </a: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Working with Images forensic fakes classification there is no straight way to use a model that fit with all types of photoshopped or fakes images, so we start to apply different filters to the images and apply model to see which model work best with which type of filter to give a better results. So, we end up with 4 different class of data:</a:t>
            </a:r>
          </a:p>
          <a:p>
            <a:pPr marL="1028700" lvl="1" indent="-342900" algn="just">
              <a:buFont typeface="Wingdings" pitchFamily="2" charset="2"/>
              <a:buChar char="§"/>
            </a:pPr>
            <a:r>
              <a:rPr lang="en-US" sz="1800" dirty="0">
                <a:solidFill>
                  <a:schemeClr val="dk1"/>
                </a:solidFill>
                <a:latin typeface="Calibri" panose="020F0502020204030204" pitchFamily="34" charset="0"/>
                <a:ea typeface="Cambria Math"/>
                <a:cs typeface="Calibri" panose="020F0502020204030204" pitchFamily="34" charset="0"/>
              </a:rPr>
              <a:t>Class01 – Original Images with no filter</a:t>
            </a:r>
          </a:p>
          <a:p>
            <a:pPr marL="1028700" lvl="1" indent="-342900" algn="just">
              <a:buFont typeface="Wingdings" pitchFamily="2" charset="2"/>
              <a:buChar char="§"/>
            </a:pPr>
            <a:r>
              <a:rPr lang="en-US" sz="1800" dirty="0">
                <a:solidFill>
                  <a:schemeClr val="dk1"/>
                </a:solidFill>
                <a:latin typeface="Calibri" panose="020F0502020204030204" pitchFamily="34" charset="0"/>
                <a:ea typeface="Cambria Math"/>
                <a:cs typeface="Calibri" panose="020F0502020204030204" pitchFamily="34" charset="0"/>
              </a:rPr>
              <a:t>Class02 – ELA (Error Level Analysis)</a:t>
            </a:r>
          </a:p>
          <a:p>
            <a:pPr marL="1028700" lvl="1" indent="-342900" algn="just">
              <a:buFont typeface="Wingdings" pitchFamily="2" charset="2"/>
              <a:buChar char="§"/>
            </a:pPr>
            <a:r>
              <a:rPr lang="en-US" sz="1800" dirty="0">
                <a:solidFill>
                  <a:schemeClr val="dk1"/>
                </a:solidFill>
                <a:latin typeface="Calibri" panose="020F0502020204030204" pitchFamily="34" charset="0"/>
                <a:ea typeface="Cambria Math"/>
                <a:cs typeface="Calibri" panose="020F0502020204030204" pitchFamily="34" charset="0"/>
              </a:rPr>
              <a:t>Class03 – Noise Analysis</a:t>
            </a:r>
          </a:p>
          <a:p>
            <a:pPr marL="1028700" lvl="1" indent="-342900" algn="just">
              <a:buFont typeface="Wingdings" pitchFamily="2" charset="2"/>
              <a:buChar char="§"/>
            </a:pPr>
            <a:r>
              <a:rPr lang="en-US" sz="1800" dirty="0">
                <a:solidFill>
                  <a:schemeClr val="dk1"/>
                </a:solidFill>
                <a:latin typeface="Calibri" panose="020F0502020204030204" pitchFamily="34" charset="0"/>
                <a:ea typeface="Cambria Math"/>
                <a:cs typeface="Calibri" panose="020F0502020204030204" pitchFamily="34" charset="0"/>
              </a:rPr>
              <a:t>Class04 – Grading Analysis</a:t>
            </a:r>
          </a:p>
          <a:p>
            <a:pPr marL="76200"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spTree>
    <p:extLst>
      <p:ext uri="{BB962C8B-B14F-4D97-AF65-F5344CB8AC3E}">
        <p14:creationId xmlns:p14="http://schemas.microsoft.com/office/powerpoint/2010/main" val="3481195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r>
              <a:rPr lang="en-US" b="1" dirty="0">
                <a:solidFill>
                  <a:srgbClr val="711806"/>
                </a:solidFill>
                <a:latin typeface="Calibri" panose="020F0502020204030204" pitchFamily="34" charset="0"/>
                <a:ea typeface="Cambria Math"/>
                <a:cs typeface="Calibri" panose="020F0502020204030204" pitchFamily="34" charset="0"/>
              </a:rPr>
              <a:t>Step 2: Prepare Dataset for Training</a:t>
            </a: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Create Training &amp; Validation Data:</a:t>
            </a: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We divided the data into two groups: one for training and the other for model validation in a ratio of 80/20. </a:t>
            </a:r>
          </a:p>
          <a:p>
            <a:pPr marL="76200"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pic>
        <p:nvPicPr>
          <p:cNvPr id="4" name="Picture 3" descr="Text&#10;&#10;Description automatically generated">
            <a:extLst>
              <a:ext uri="{FF2B5EF4-FFF2-40B4-BE49-F238E27FC236}">
                <a16:creationId xmlns:a16="http://schemas.microsoft.com/office/drawing/2014/main" id="{CDF52689-02CF-7C48-9DE2-78FC2C43E05E}"/>
              </a:ext>
            </a:extLst>
          </p:cNvPr>
          <p:cNvPicPr>
            <a:picLocks noChangeAspect="1"/>
          </p:cNvPicPr>
          <p:nvPr/>
        </p:nvPicPr>
        <p:blipFill>
          <a:blip r:embed="rId3"/>
          <a:stretch>
            <a:fillRect/>
          </a:stretch>
        </p:blipFill>
        <p:spPr>
          <a:xfrm>
            <a:off x="652380" y="2628021"/>
            <a:ext cx="3946421" cy="1646267"/>
          </a:xfrm>
          <a:prstGeom prst="rect">
            <a:avLst/>
          </a:prstGeom>
        </p:spPr>
      </p:pic>
      <p:pic>
        <p:nvPicPr>
          <p:cNvPr id="5" name="Picture 4" descr="Text&#10;&#10;Description automatically generated">
            <a:extLst>
              <a:ext uri="{FF2B5EF4-FFF2-40B4-BE49-F238E27FC236}">
                <a16:creationId xmlns:a16="http://schemas.microsoft.com/office/drawing/2014/main" id="{E757C3BC-B945-A249-A5EF-90850E8F7DA6}"/>
              </a:ext>
            </a:extLst>
          </p:cNvPr>
          <p:cNvPicPr>
            <a:picLocks noChangeAspect="1"/>
          </p:cNvPicPr>
          <p:nvPr/>
        </p:nvPicPr>
        <p:blipFill>
          <a:blip r:embed="rId4"/>
          <a:stretch>
            <a:fillRect/>
          </a:stretch>
        </p:blipFill>
        <p:spPr>
          <a:xfrm>
            <a:off x="4767180" y="2628021"/>
            <a:ext cx="3946421" cy="1646267"/>
          </a:xfrm>
          <a:prstGeom prst="rect">
            <a:avLst/>
          </a:prstGeom>
        </p:spPr>
      </p:pic>
    </p:spTree>
    <p:extLst>
      <p:ext uri="{BB962C8B-B14F-4D97-AF65-F5344CB8AC3E}">
        <p14:creationId xmlns:p14="http://schemas.microsoft.com/office/powerpoint/2010/main" val="2582611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r>
              <a:rPr lang="en-US" b="1" dirty="0">
                <a:solidFill>
                  <a:srgbClr val="711806"/>
                </a:solidFill>
                <a:latin typeface="Calibri" panose="020F0502020204030204" pitchFamily="34" charset="0"/>
                <a:ea typeface="Cambria Math"/>
                <a:cs typeface="Calibri" panose="020F0502020204030204" pitchFamily="34" charset="0"/>
              </a:rPr>
              <a:t>Step 3: Images  Augmentation: </a:t>
            </a:r>
          </a:p>
          <a:p>
            <a:endParaRPr lang="en-US" b="1" dirty="0">
              <a:solidFill>
                <a:srgbClr val="711806"/>
              </a:solidFill>
              <a:latin typeface="Calibri" panose="020F0502020204030204" pitchFamily="34" charset="0"/>
              <a:ea typeface="Cambria Math"/>
              <a:cs typeface="Calibri" panose="020F0502020204030204" pitchFamily="34" charset="0"/>
            </a:endParaRP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Create a sperate layer of Image augmentation and added later to CNN Architectures utilizing the GPU.</a:t>
            </a:r>
          </a:p>
          <a:p>
            <a:pPr marL="571500" lvl="1" indent="-342900" algn="just">
              <a:spcBef>
                <a:spcPts val="480"/>
              </a:spcBef>
              <a:buSzPts val="24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pic>
        <p:nvPicPr>
          <p:cNvPr id="6" name="Picture 5" descr="Text&#10;&#10;Description automatically generated with low confidence">
            <a:extLst>
              <a:ext uri="{FF2B5EF4-FFF2-40B4-BE49-F238E27FC236}">
                <a16:creationId xmlns:a16="http://schemas.microsoft.com/office/drawing/2014/main" id="{DF564696-5AEA-E748-9467-F76B7E08379E}"/>
              </a:ext>
            </a:extLst>
          </p:cNvPr>
          <p:cNvPicPr>
            <a:picLocks noChangeAspect="1"/>
          </p:cNvPicPr>
          <p:nvPr/>
        </p:nvPicPr>
        <p:blipFill>
          <a:blip r:embed="rId3"/>
          <a:stretch>
            <a:fillRect/>
          </a:stretch>
        </p:blipFill>
        <p:spPr>
          <a:xfrm>
            <a:off x="1424764" y="2840399"/>
            <a:ext cx="4295552" cy="2201799"/>
          </a:xfrm>
          <a:prstGeom prst="rect">
            <a:avLst/>
          </a:prstGeom>
        </p:spPr>
      </p:pic>
    </p:spTree>
    <p:extLst>
      <p:ext uri="{BB962C8B-B14F-4D97-AF65-F5344CB8AC3E}">
        <p14:creationId xmlns:p14="http://schemas.microsoft.com/office/powerpoint/2010/main" val="3330592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r>
              <a:rPr lang="en-US" b="1" dirty="0">
                <a:solidFill>
                  <a:srgbClr val="711806"/>
                </a:solidFill>
                <a:latin typeface="Calibri" panose="020F0502020204030204" pitchFamily="34" charset="0"/>
                <a:ea typeface="Cambria Math"/>
                <a:cs typeface="Calibri" panose="020F0502020204030204" pitchFamily="34" charset="0"/>
              </a:rPr>
              <a:t>Step 4: Scheduler:  </a:t>
            </a: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Create a Scheduler function that help to dynamically assign Learning Rates while the model optimizing the weights, although some optimizer like “Adam” has built-in features to adjust the “LR” while the training process. </a:t>
            </a:r>
          </a:p>
          <a:p>
            <a:pPr marL="571500" lvl="1" indent="-342900" algn="just">
              <a:spcBef>
                <a:spcPts val="480"/>
              </a:spcBef>
              <a:buSzPts val="24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pic>
        <p:nvPicPr>
          <p:cNvPr id="5" name="Picture 4" descr="Text&#10;&#10;Description automatically generated">
            <a:extLst>
              <a:ext uri="{FF2B5EF4-FFF2-40B4-BE49-F238E27FC236}">
                <a16:creationId xmlns:a16="http://schemas.microsoft.com/office/drawing/2014/main" id="{817089A3-8C20-744B-9C3D-C47B057F8C22}"/>
              </a:ext>
            </a:extLst>
          </p:cNvPr>
          <p:cNvPicPr>
            <a:picLocks noChangeAspect="1"/>
          </p:cNvPicPr>
          <p:nvPr/>
        </p:nvPicPr>
        <p:blipFill>
          <a:blip r:embed="rId3"/>
          <a:stretch>
            <a:fillRect/>
          </a:stretch>
        </p:blipFill>
        <p:spPr>
          <a:xfrm>
            <a:off x="2337954" y="2562446"/>
            <a:ext cx="4468092" cy="2498651"/>
          </a:xfrm>
          <a:prstGeom prst="rect">
            <a:avLst/>
          </a:prstGeom>
        </p:spPr>
      </p:pic>
    </p:spTree>
    <p:extLst>
      <p:ext uri="{BB962C8B-B14F-4D97-AF65-F5344CB8AC3E}">
        <p14:creationId xmlns:p14="http://schemas.microsoft.com/office/powerpoint/2010/main" val="2682569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r>
              <a:rPr lang="en-US" b="1" dirty="0">
                <a:solidFill>
                  <a:srgbClr val="711806"/>
                </a:solidFill>
                <a:latin typeface="Calibri" panose="020F0502020204030204" pitchFamily="34" charset="0"/>
                <a:ea typeface="Cambria Math"/>
                <a:cs typeface="Calibri" panose="020F0502020204030204" pitchFamily="34" charset="0"/>
              </a:rPr>
              <a:t>Step 5 : Build the convolutional neural network</a:t>
            </a: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In this step we define the convolutional neural network where the convolution, </a:t>
            </a:r>
            <a:r>
              <a:rPr lang="en-US" sz="2000" b="1" dirty="0">
                <a:solidFill>
                  <a:schemeClr val="dk1"/>
                </a:solidFill>
                <a:latin typeface="Calibri" panose="020F0502020204030204" pitchFamily="34" charset="0"/>
                <a:ea typeface="Cambria Math"/>
                <a:cs typeface="Calibri" panose="020F0502020204030204" pitchFamily="34" charset="0"/>
              </a:rPr>
              <a:t>Pooling</a:t>
            </a:r>
            <a:r>
              <a:rPr lang="en-US" sz="2000" dirty="0">
                <a:solidFill>
                  <a:schemeClr val="dk1"/>
                </a:solidFill>
                <a:latin typeface="Calibri" panose="020F0502020204030204" pitchFamily="34" charset="0"/>
                <a:ea typeface="Cambria Math"/>
                <a:cs typeface="Calibri" panose="020F0502020204030204" pitchFamily="34" charset="0"/>
              </a:rPr>
              <a:t>, and </a:t>
            </a:r>
            <a:r>
              <a:rPr lang="en-US" sz="2000" b="1" dirty="0">
                <a:solidFill>
                  <a:schemeClr val="dk1"/>
                </a:solidFill>
                <a:latin typeface="Calibri" panose="020F0502020204030204" pitchFamily="34" charset="0"/>
                <a:ea typeface="Cambria Math"/>
                <a:cs typeface="Calibri" panose="020F0502020204030204" pitchFamily="34" charset="0"/>
              </a:rPr>
              <a:t>Fattening</a:t>
            </a:r>
            <a:r>
              <a:rPr lang="en-US" sz="2000" dirty="0">
                <a:solidFill>
                  <a:schemeClr val="dk1"/>
                </a:solidFill>
                <a:latin typeface="Calibri" panose="020F0502020204030204" pitchFamily="34" charset="0"/>
                <a:ea typeface="Cambria Math"/>
                <a:cs typeface="Calibri" panose="020F0502020204030204" pitchFamily="34" charset="0"/>
              </a:rPr>
              <a:t> layers will be applied. We also added </a:t>
            </a:r>
            <a:r>
              <a:rPr lang="en-US" sz="2000" b="1" dirty="0">
                <a:solidFill>
                  <a:schemeClr val="dk1"/>
                </a:solidFill>
                <a:latin typeface="Calibri" panose="020F0502020204030204" pitchFamily="34" charset="0"/>
                <a:ea typeface="Cambria Math"/>
                <a:cs typeface="Calibri" panose="020F0502020204030204" pitchFamily="34" charset="0"/>
              </a:rPr>
              <a:t>Dropout layer </a:t>
            </a:r>
            <a:r>
              <a:rPr lang="en-US" sz="2000" dirty="0">
                <a:solidFill>
                  <a:schemeClr val="dk1"/>
                </a:solidFill>
                <a:latin typeface="Calibri" panose="020F0502020204030204" pitchFamily="34" charset="0"/>
                <a:ea typeface="Cambria Math"/>
                <a:cs typeface="Calibri" panose="020F0502020204030204" pitchFamily="34" charset="0"/>
              </a:rPr>
              <a:t>to reduce overfitting. Since it’s a binary class problem, the </a:t>
            </a:r>
            <a:r>
              <a:rPr lang="en-US" sz="2000" b="1" dirty="0">
                <a:solidFill>
                  <a:schemeClr val="dk1"/>
                </a:solidFill>
                <a:latin typeface="Calibri" panose="020F0502020204030204" pitchFamily="34" charset="0"/>
                <a:ea typeface="Cambria Math"/>
                <a:cs typeface="Calibri" panose="020F0502020204030204" pitchFamily="34" charset="0"/>
              </a:rPr>
              <a:t>Sigmoid activation </a:t>
            </a:r>
            <a:r>
              <a:rPr lang="en-US" sz="2000" dirty="0">
                <a:solidFill>
                  <a:schemeClr val="dk1"/>
                </a:solidFill>
                <a:latin typeface="Calibri" panose="020F0502020204030204" pitchFamily="34" charset="0"/>
                <a:ea typeface="Cambria Math"/>
                <a:cs typeface="Calibri" panose="020F0502020204030204" pitchFamily="34" charset="0"/>
              </a:rPr>
              <a:t>function is applied in the last layer. </a:t>
            </a: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lvl="1" indent="-342900" algn="just">
              <a:spcBef>
                <a:spcPts val="480"/>
              </a:spcBef>
              <a:buSzPts val="24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pic>
        <p:nvPicPr>
          <p:cNvPr id="7" name="Picture 6" descr="Text&#10;&#10;Description automatically generated">
            <a:extLst>
              <a:ext uri="{FF2B5EF4-FFF2-40B4-BE49-F238E27FC236}">
                <a16:creationId xmlns:a16="http://schemas.microsoft.com/office/drawing/2014/main" id="{F36EF12E-6EBC-AF46-AF31-B644592889E8}"/>
              </a:ext>
            </a:extLst>
          </p:cNvPr>
          <p:cNvPicPr>
            <a:picLocks noChangeAspect="1"/>
          </p:cNvPicPr>
          <p:nvPr/>
        </p:nvPicPr>
        <p:blipFill>
          <a:blip r:embed="rId3"/>
          <a:stretch>
            <a:fillRect/>
          </a:stretch>
        </p:blipFill>
        <p:spPr>
          <a:xfrm>
            <a:off x="2051935" y="2658234"/>
            <a:ext cx="3965082" cy="4199765"/>
          </a:xfrm>
          <a:prstGeom prst="rect">
            <a:avLst/>
          </a:prstGeom>
        </p:spPr>
      </p:pic>
    </p:spTree>
    <p:extLst>
      <p:ext uri="{BB962C8B-B14F-4D97-AF65-F5344CB8AC3E}">
        <p14:creationId xmlns:p14="http://schemas.microsoft.com/office/powerpoint/2010/main" val="307413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r>
              <a:rPr lang="en-US" b="1" dirty="0">
                <a:solidFill>
                  <a:srgbClr val="711806"/>
                </a:solidFill>
                <a:latin typeface="Calibri" panose="020F0502020204030204" pitchFamily="34" charset="0"/>
                <a:ea typeface="Cambria Math"/>
                <a:cs typeface="Calibri" panose="020F0502020204030204" pitchFamily="34" charset="0"/>
              </a:rPr>
              <a:t>Step 6: Compiling the model :  </a:t>
            </a:r>
          </a:p>
          <a:p>
            <a:pPr marL="571500" indent="-342900">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In this step we define the convolutional neural network where the The next step is to compile the model. The Binary </a:t>
            </a:r>
            <a:r>
              <a:rPr lang="en-US" sz="2000" dirty="0" err="1">
                <a:solidFill>
                  <a:schemeClr val="dk1"/>
                </a:solidFill>
                <a:latin typeface="Calibri" panose="020F0502020204030204" pitchFamily="34" charset="0"/>
                <a:ea typeface="Cambria Math"/>
                <a:cs typeface="Calibri" panose="020F0502020204030204" pitchFamily="34" charset="0"/>
              </a:rPr>
              <a:t>Crossentropy</a:t>
            </a:r>
            <a:r>
              <a:rPr lang="en-US" sz="2000" dirty="0">
                <a:solidFill>
                  <a:schemeClr val="dk1"/>
                </a:solidFill>
                <a:latin typeface="Calibri" panose="020F0502020204030204" pitchFamily="34" charset="0"/>
                <a:ea typeface="Cambria Math"/>
                <a:cs typeface="Calibri" panose="020F0502020204030204" pitchFamily="34" charset="0"/>
              </a:rPr>
              <a:t> loss is used because the labels are binary. In the event that you want to encode the labels, then you will have to use the Categorical Cross-Entropy loss function. </a:t>
            </a: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lvl="1" indent="-342900" algn="just">
              <a:spcBef>
                <a:spcPts val="480"/>
              </a:spcBef>
              <a:buSzPts val="24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pic>
        <p:nvPicPr>
          <p:cNvPr id="7" name="Picture 6" descr="Text&#10;&#10;Description automatically generated">
            <a:extLst>
              <a:ext uri="{FF2B5EF4-FFF2-40B4-BE49-F238E27FC236}">
                <a16:creationId xmlns:a16="http://schemas.microsoft.com/office/drawing/2014/main" id="{8B2B0DFD-F3A1-6C4A-A57C-6FBF66EA47AF}"/>
              </a:ext>
            </a:extLst>
          </p:cNvPr>
          <p:cNvPicPr>
            <a:picLocks noChangeAspect="1"/>
          </p:cNvPicPr>
          <p:nvPr/>
        </p:nvPicPr>
        <p:blipFill>
          <a:blip r:embed="rId3"/>
          <a:stretch>
            <a:fillRect/>
          </a:stretch>
        </p:blipFill>
        <p:spPr>
          <a:xfrm>
            <a:off x="1116128" y="3009293"/>
            <a:ext cx="6004813" cy="1126771"/>
          </a:xfrm>
          <a:prstGeom prst="rect">
            <a:avLst/>
          </a:prstGeom>
        </p:spPr>
      </p:pic>
    </p:spTree>
    <p:extLst>
      <p:ext uri="{BB962C8B-B14F-4D97-AF65-F5344CB8AC3E}">
        <p14:creationId xmlns:p14="http://schemas.microsoft.com/office/powerpoint/2010/main" val="45495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r>
              <a:rPr lang="en-US" b="1" dirty="0">
                <a:solidFill>
                  <a:srgbClr val="711806"/>
                </a:solidFill>
                <a:latin typeface="Calibri" panose="020F0502020204030204" pitchFamily="34" charset="0"/>
                <a:ea typeface="Cambria Math"/>
                <a:cs typeface="Calibri" panose="020F0502020204030204" pitchFamily="34" charset="0"/>
              </a:rPr>
              <a:t>Step 7 : Early Stopping, Model Check Point :  </a:t>
            </a: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Early stopping: To avoid that is to stop the training process when the model stops improving</a:t>
            </a: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Model Check Point : automatically saving the best model or model weights during training</a:t>
            </a: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lvl="1" indent="-342900" algn="just">
              <a:spcBef>
                <a:spcPts val="480"/>
              </a:spcBef>
              <a:buSzPts val="24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pic>
        <p:nvPicPr>
          <p:cNvPr id="5" name="Picture 4" descr="Text&#10;&#10;Description automatically generated">
            <a:extLst>
              <a:ext uri="{FF2B5EF4-FFF2-40B4-BE49-F238E27FC236}">
                <a16:creationId xmlns:a16="http://schemas.microsoft.com/office/drawing/2014/main" id="{054B2354-16BB-934D-BD10-171025BF0A94}"/>
              </a:ext>
            </a:extLst>
          </p:cNvPr>
          <p:cNvPicPr>
            <a:picLocks noChangeAspect="1"/>
          </p:cNvPicPr>
          <p:nvPr/>
        </p:nvPicPr>
        <p:blipFill>
          <a:blip r:embed="rId3"/>
          <a:stretch>
            <a:fillRect/>
          </a:stretch>
        </p:blipFill>
        <p:spPr>
          <a:xfrm>
            <a:off x="903220" y="3136884"/>
            <a:ext cx="6798100" cy="1275627"/>
          </a:xfrm>
          <a:prstGeom prst="rect">
            <a:avLst/>
          </a:prstGeom>
        </p:spPr>
      </p:pic>
    </p:spTree>
    <p:extLst>
      <p:ext uri="{BB962C8B-B14F-4D97-AF65-F5344CB8AC3E}">
        <p14:creationId xmlns:p14="http://schemas.microsoft.com/office/powerpoint/2010/main" val="946466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r>
              <a:rPr lang="en-US" b="1" dirty="0">
                <a:solidFill>
                  <a:srgbClr val="711806"/>
                </a:solidFill>
                <a:latin typeface="Calibri" panose="020F0502020204030204" pitchFamily="34" charset="0"/>
                <a:ea typeface="Cambria Math"/>
                <a:cs typeface="Calibri" panose="020F0502020204030204" pitchFamily="34" charset="0"/>
              </a:rPr>
              <a:t>Step 8: Training the model</a:t>
            </a: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Now we are ready to fit the data to the training set. The model is set to run for 50 epochs but the process will be stopped by the callback when the loss doesn’t improve after 5 epochs as we defined in the Early Stopping callback. </a:t>
            </a: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lvl="1" indent="-342900" algn="just">
              <a:spcBef>
                <a:spcPts val="480"/>
              </a:spcBef>
              <a:buSzPts val="24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pic>
        <p:nvPicPr>
          <p:cNvPr id="6" name="Picture 5" descr="Text&#10;&#10;Description automatically generated">
            <a:extLst>
              <a:ext uri="{FF2B5EF4-FFF2-40B4-BE49-F238E27FC236}">
                <a16:creationId xmlns:a16="http://schemas.microsoft.com/office/drawing/2014/main" id="{A8BD5B90-9F28-0844-A955-96DE49AA8FEE}"/>
              </a:ext>
            </a:extLst>
          </p:cNvPr>
          <p:cNvPicPr>
            <a:picLocks noChangeAspect="1"/>
          </p:cNvPicPr>
          <p:nvPr/>
        </p:nvPicPr>
        <p:blipFill>
          <a:blip r:embed="rId3"/>
          <a:stretch>
            <a:fillRect/>
          </a:stretch>
        </p:blipFill>
        <p:spPr>
          <a:xfrm>
            <a:off x="820696" y="2638391"/>
            <a:ext cx="7502608" cy="1581217"/>
          </a:xfrm>
          <a:prstGeom prst="rect">
            <a:avLst/>
          </a:prstGeom>
        </p:spPr>
      </p:pic>
    </p:spTree>
    <p:extLst>
      <p:ext uri="{BB962C8B-B14F-4D97-AF65-F5344CB8AC3E}">
        <p14:creationId xmlns:p14="http://schemas.microsoft.com/office/powerpoint/2010/main" val="2605623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r>
              <a:rPr lang="en-US" sz="3000" b="1" dirty="0">
                <a:solidFill>
                  <a:srgbClr val="711806"/>
                </a:solidFill>
                <a:latin typeface="Calibri" panose="020F0502020204030204" pitchFamily="34" charset="0"/>
                <a:ea typeface="Cambria Math"/>
                <a:cs typeface="Calibri" panose="020F0502020204030204" pitchFamily="34" charset="0"/>
              </a:rPr>
              <a:t>Pretrained Model: </a:t>
            </a: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In this project we used transfer learning choose to use </a:t>
            </a:r>
            <a:r>
              <a:rPr lang="en-US" sz="2000" b="1" dirty="0">
                <a:solidFill>
                  <a:schemeClr val="dk1"/>
                </a:solidFill>
                <a:latin typeface="Calibri" panose="020F0502020204030204" pitchFamily="34" charset="0"/>
                <a:ea typeface="Cambria Math"/>
                <a:cs typeface="Calibri" panose="020F0502020204030204" pitchFamily="34" charset="0"/>
              </a:rPr>
              <a:t>VGG16</a:t>
            </a:r>
            <a:r>
              <a:rPr lang="en-US" sz="2000" dirty="0">
                <a:solidFill>
                  <a:schemeClr val="dk1"/>
                </a:solidFill>
                <a:latin typeface="Calibri" panose="020F0502020204030204" pitchFamily="34" charset="0"/>
                <a:ea typeface="Cambria Math"/>
                <a:cs typeface="Calibri" panose="020F0502020204030204" pitchFamily="34" charset="0"/>
              </a:rPr>
              <a:t> model using </a:t>
            </a:r>
            <a:r>
              <a:rPr lang="en-US" sz="2000" b="1" dirty="0" err="1">
                <a:solidFill>
                  <a:schemeClr val="dk1"/>
                </a:solidFill>
                <a:latin typeface="Calibri" panose="020F0502020204030204" pitchFamily="34" charset="0"/>
                <a:ea typeface="Cambria Math"/>
                <a:cs typeface="Calibri" panose="020F0502020204030204" pitchFamily="34" charset="0"/>
              </a:rPr>
              <a:t>Keras</a:t>
            </a:r>
            <a:r>
              <a:rPr lang="en-US" sz="2000" b="1" dirty="0">
                <a:solidFill>
                  <a:schemeClr val="dk1"/>
                </a:solidFill>
                <a:latin typeface="Calibri" panose="020F0502020204030204" pitchFamily="34" charset="0"/>
                <a:ea typeface="Cambria Math"/>
                <a:cs typeface="Calibri" panose="020F0502020204030204" pitchFamily="34" charset="0"/>
              </a:rPr>
              <a:t> API</a:t>
            </a:r>
            <a:r>
              <a:rPr lang="en-US" sz="2000" dirty="0">
                <a:solidFill>
                  <a:schemeClr val="dk1"/>
                </a:solidFill>
                <a:latin typeface="Calibri" panose="020F0502020204030204" pitchFamily="34" charset="0"/>
                <a:ea typeface="Cambria Math"/>
                <a:cs typeface="Calibri" panose="020F0502020204030204" pitchFamily="34" charset="0"/>
              </a:rPr>
              <a:t>. This model and others like (</a:t>
            </a:r>
            <a:r>
              <a:rPr lang="en-US" sz="2000" b="1" dirty="0" err="1">
                <a:solidFill>
                  <a:schemeClr val="dk1"/>
                </a:solidFill>
                <a:latin typeface="Calibri" panose="020F0502020204030204" pitchFamily="34" charset="0"/>
                <a:ea typeface="Cambria Math"/>
                <a:cs typeface="Calibri" panose="020F0502020204030204" pitchFamily="34" charset="0"/>
              </a:rPr>
              <a:t>Xception</a:t>
            </a:r>
            <a:r>
              <a:rPr lang="en-US" sz="2000" dirty="0">
                <a:solidFill>
                  <a:schemeClr val="dk1"/>
                </a:solidFill>
                <a:latin typeface="Calibri" panose="020F0502020204030204" pitchFamily="34" charset="0"/>
                <a:ea typeface="Cambria Math"/>
                <a:cs typeface="Calibri" panose="020F0502020204030204" pitchFamily="34" charset="0"/>
              </a:rPr>
              <a:t>, </a:t>
            </a:r>
            <a:r>
              <a:rPr lang="en-US" sz="2000" b="1" dirty="0">
                <a:solidFill>
                  <a:schemeClr val="dk1"/>
                </a:solidFill>
                <a:latin typeface="Calibri" panose="020F0502020204030204" pitchFamily="34" charset="0"/>
                <a:ea typeface="Cambria Math"/>
                <a:cs typeface="Calibri" panose="020F0502020204030204" pitchFamily="34" charset="0"/>
              </a:rPr>
              <a:t>ResNet50</a:t>
            </a:r>
            <a:r>
              <a:rPr lang="en-US" sz="2000" dirty="0">
                <a:solidFill>
                  <a:schemeClr val="dk1"/>
                </a:solidFill>
                <a:latin typeface="Calibri" panose="020F0502020204030204" pitchFamily="34" charset="0"/>
                <a:ea typeface="Cambria Math"/>
                <a:cs typeface="Calibri" panose="020F0502020204030204" pitchFamily="34" charset="0"/>
              </a:rPr>
              <a:t> &amp; </a:t>
            </a:r>
            <a:r>
              <a:rPr lang="en-US" sz="2000" b="1" dirty="0" err="1">
                <a:solidFill>
                  <a:schemeClr val="dk1"/>
                </a:solidFill>
                <a:latin typeface="Calibri" panose="020F0502020204030204" pitchFamily="34" charset="0"/>
                <a:ea typeface="Cambria Math"/>
                <a:cs typeface="Calibri" panose="020F0502020204030204" pitchFamily="34" charset="0"/>
              </a:rPr>
              <a:t>MobileNet</a:t>
            </a:r>
            <a:r>
              <a:rPr lang="en-US" sz="2000" dirty="0">
                <a:solidFill>
                  <a:schemeClr val="dk1"/>
                </a:solidFill>
                <a:latin typeface="Calibri" panose="020F0502020204030204" pitchFamily="34" charset="0"/>
                <a:ea typeface="Cambria Math"/>
                <a:cs typeface="Calibri" panose="020F0502020204030204" pitchFamily="34" charset="0"/>
              </a:rPr>
              <a:t>) have been pre-trained on the </a:t>
            </a:r>
            <a:r>
              <a:rPr lang="en-US" sz="2000" b="1" dirty="0">
                <a:solidFill>
                  <a:schemeClr val="dk1"/>
                </a:solidFill>
                <a:latin typeface="Calibri" panose="020F0502020204030204" pitchFamily="34" charset="0"/>
                <a:ea typeface="Cambria Math"/>
                <a:cs typeface="Calibri" panose="020F0502020204030204" pitchFamily="34" charset="0"/>
              </a:rPr>
              <a:t>ImageNet</a:t>
            </a:r>
            <a:r>
              <a:rPr lang="en-US" sz="2000" dirty="0">
                <a:solidFill>
                  <a:schemeClr val="dk1"/>
                </a:solidFill>
                <a:latin typeface="Calibri" panose="020F0502020204030204" pitchFamily="34" charset="0"/>
                <a:ea typeface="Cambria Math"/>
                <a:cs typeface="Calibri" panose="020F0502020204030204" pitchFamily="34" charset="0"/>
              </a:rPr>
              <a:t> dataset which has over million images. </a:t>
            </a: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lvl="1" indent="-342900" algn="just">
              <a:spcBef>
                <a:spcPts val="480"/>
              </a:spcBef>
              <a:buSzPts val="24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pic>
        <p:nvPicPr>
          <p:cNvPr id="5" name="Picture 4">
            <a:extLst>
              <a:ext uri="{FF2B5EF4-FFF2-40B4-BE49-F238E27FC236}">
                <a16:creationId xmlns:a16="http://schemas.microsoft.com/office/drawing/2014/main" id="{439C8A2F-B82C-C54F-8284-0EC3671534FC}"/>
              </a:ext>
            </a:extLst>
          </p:cNvPr>
          <p:cNvPicPr>
            <a:picLocks noChangeAspect="1"/>
          </p:cNvPicPr>
          <p:nvPr/>
        </p:nvPicPr>
        <p:blipFill>
          <a:blip r:embed="rId3"/>
          <a:stretch>
            <a:fillRect/>
          </a:stretch>
        </p:blipFill>
        <p:spPr>
          <a:xfrm>
            <a:off x="306930" y="2953762"/>
            <a:ext cx="8530140" cy="950475"/>
          </a:xfrm>
          <a:prstGeom prst="rect">
            <a:avLst/>
          </a:prstGeom>
        </p:spPr>
      </p:pic>
    </p:spTree>
    <p:extLst>
      <p:ext uri="{BB962C8B-B14F-4D97-AF65-F5344CB8AC3E}">
        <p14:creationId xmlns:p14="http://schemas.microsoft.com/office/powerpoint/2010/main" val="4005927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body" idx="1"/>
          </p:nvPr>
        </p:nvSpPr>
        <p:spPr>
          <a:xfrm>
            <a:off x="476064" y="1122816"/>
            <a:ext cx="8327694" cy="4214728"/>
          </a:xfrm>
          <a:prstGeom prst="rect">
            <a:avLst/>
          </a:prstGeom>
          <a:noFill/>
          <a:ln>
            <a:noFill/>
          </a:ln>
        </p:spPr>
        <p:txBody>
          <a:bodyPr spcFirstLastPara="1" wrap="square" lIns="91425" tIns="45700" rIns="91425" bIns="45700" anchor="t" anchorCtr="0">
            <a:noAutofit/>
          </a:bodyPr>
          <a:lstStyle/>
          <a:p>
            <a:pPr marL="228600" indent="0"/>
            <a:endParaRPr lang="en-US" sz="2000" dirty="0">
              <a:solidFill>
                <a:schemeClr val="dk1"/>
              </a:solidFill>
              <a:latin typeface="Calibri" panose="020F0502020204030204" pitchFamily="34" charset="0"/>
              <a:ea typeface="Cambria Math"/>
              <a:cs typeface="Calibri" panose="020F0502020204030204" pitchFamily="34" charset="0"/>
              <a:sym typeface="Cambria Math"/>
            </a:endParaRPr>
          </a:p>
          <a:p>
            <a:pPr marL="571500" indent="-342900">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a:t>
            </a:r>
            <a:r>
              <a:rPr lang="en-US" sz="2000" i="1" dirty="0">
                <a:solidFill>
                  <a:schemeClr val="dk1"/>
                </a:solidFill>
                <a:latin typeface="Calibri" panose="020F0502020204030204" pitchFamily="34" charset="0"/>
                <a:ea typeface="Cambria Math"/>
                <a:cs typeface="Calibri" panose="020F0502020204030204" pitchFamily="34" charset="0"/>
              </a:rPr>
              <a:t>An image is worth a thousand words</a:t>
            </a:r>
            <a:r>
              <a:rPr lang="en-US" sz="2000" dirty="0">
                <a:solidFill>
                  <a:schemeClr val="dk1"/>
                </a:solidFill>
                <a:latin typeface="Calibri" panose="020F0502020204030204" pitchFamily="34" charset="0"/>
                <a:ea typeface="Cambria Math"/>
                <a:cs typeface="Calibri" panose="020F0502020204030204" pitchFamily="34" charset="0"/>
              </a:rPr>
              <a:t>” is the famous statement by Henrik Ibsen which implies the value and the impact of an image and how a complex message can be delivered with one visual rather than a lengthy verbal description. </a:t>
            </a:r>
          </a:p>
          <a:p>
            <a:pPr marL="571500" indent="-342900">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On the other hand, a fake image can have a severe negative impact on the overall public respect and confidence in news and other social communications.</a:t>
            </a:r>
          </a:p>
          <a:p>
            <a:pPr marL="571500" indent="-342900">
              <a:buFont typeface="Arial" panose="020B0604020202020204" pitchFamily="34" charset="0"/>
              <a:buChar char="•"/>
            </a:pPr>
            <a:endParaRPr sz="1400" dirty="0">
              <a:solidFill>
                <a:schemeClr val="dk1"/>
              </a:solidFill>
              <a:latin typeface="Calibri" panose="020F0502020204030204" pitchFamily="34" charset="0"/>
              <a:ea typeface="Cambria Math"/>
              <a:cs typeface="Calibri" panose="020F0502020204030204" pitchFamily="34" charset="0"/>
              <a:sym typeface="Cambria Math"/>
            </a:endParaRPr>
          </a:p>
          <a:p>
            <a:pPr marL="0" lvl="0" indent="0" algn="l" rtl="0">
              <a:lnSpc>
                <a:spcPct val="115000"/>
              </a:lnSpc>
              <a:spcBef>
                <a:spcPts val="1200"/>
              </a:spcBef>
              <a:spcAft>
                <a:spcPts val="1200"/>
              </a:spcAft>
              <a:buClr>
                <a:schemeClr val="dk1"/>
              </a:buClr>
              <a:buSzPts val="1100"/>
              <a:buFont typeface="Arial"/>
              <a:buNone/>
            </a:pPr>
            <a:endParaRPr sz="1400" dirty="0">
              <a:solidFill>
                <a:schemeClr val="dk1"/>
              </a:solidFill>
              <a:latin typeface="Calibri" panose="020F0502020204030204" pitchFamily="34" charset="0"/>
              <a:ea typeface="Cambria Math"/>
              <a:cs typeface="Calibri" panose="020F0502020204030204" pitchFamily="34" charset="0"/>
              <a:sym typeface="Cambria Math"/>
            </a:endParaRPr>
          </a:p>
        </p:txBody>
      </p:sp>
      <p:sp>
        <p:nvSpPr>
          <p:cNvPr id="61" name="Google Shape;61;p13"/>
          <p:cNvSpPr txBox="1">
            <a:spLocks noGrp="1"/>
          </p:cNvSpPr>
          <p:nvPr>
            <p:ph type="title"/>
          </p:nvPr>
        </p:nvSpPr>
        <p:spPr>
          <a:xfrm>
            <a:off x="693865" y="294657"/>
            <a:ext cx="7756200" cy="638032"/>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sz="3000" dirty="0">
                <a:solidFill>
                  <a:srgbClr val="711806"/>
                </a:solidFill>
                <a:latin typeface="Calibri" panose="020F0502020204030204" pitchFamily="34" charset="0"/>
                <a:ea typeface="Cambria Math"/>
                <a:cs typeface="Calibri" panose="020F0502020204030204" pitchFamily="34" charset="0"/>
                <a:sym typeface="Cambria Math"/>
              </a:rPr>
              <a:t>Introduction</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139528" y="1275907"/>
            <a:ext cx="8279945" cy="3455580"/>
          </a:xfrm>
          <a:prstGeom prst="rect">
            <a:avLst/>
          </a:prstGeom>
          <a:noFill/>
          <a:ln>
            <a:noFill/>
          </a:ln>
        </p:spPr>
        <p:txBody>
          <a:bodyPr spcFirstLastPara="1" wrap="square" lIns="91425" tIns="45700" rIns="91425" bIns="45700" anchor="t" anchorCtr="0">
            <a:noAutofit/>
          </a:bodyPr>
          <a:lstStyle/>
          <a:p>
            <a:pPr marL="571500" indent="-342900">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This project focuses on Image tampering detection using Convolutional Neural Network (CNN) classification based on popular filters and analysis used in today’s forensic image analysis like:</a:t>
            </a:r>
          </a:p>
          <a:p>
            <a:pPr marL="228600" indent="0"/>
            <a:endParaRPr lang="en-US" sz="2000" dirty="0">
              <a:solidFill>
                <a:schemeClr val="dk1"/>
              </a:solidFill>
              <a:latin typeface="Calibri" panose="020F0502020204030204" pitchFamily="34" charset="0"/>
              <a:ea typeface="Cambria Math"/>
              <a:cs typeface="Calibri" panose="020F0502020204030204" pitchFamily="34" charset="0"/>
            </a:endParaRPr>
          </a:p>
          <a:p>
            <a:pPr marL="1028700" lvl="1" indent="-342900">
              <a:buFont typeface="Wingdings" pitchFamily="2" charset="2"/>
              <a:buChar char="§"/>
            </a:pPr>
            <a:r>
              <a:rPr lang="en-US" sz="1800" dirty="0">
                <a:solidFill>
                  <a:schemeClr val="dk1"/>
                </a:solidFill>
                <a:latin typeface="Calibri" panose="020F0502020204030204" pitchFamily="34" charset="0"/>
                <a:ea typeface="Cambria Math"/>
                <a:cs typeface="Calibri" panose="020F0502020204030204" pitchFamily="34" charset="0"/>
              </a:rPr>
              <a:t> Error Level Analysis (ELA)</a:t>
            </a:r>
          </a:p>
          <a:p>
            <a:pPr marL="1028700" lvl="1" indent="-342900">
              <a:buFont typeface="Wingdings" pitchFamily="2" charset="2"/>
              <a:buChar char="§"/>
            </a:pPr>
            <a:r>
              <a:rPr lang="en-US" sz="1800" dirty="0">
                <a:solidFill>
                  <a:schemeClr val="dk1"/>
                </a:solidFill>
                <a:latin typeface="Calibri" panose="020F0502020204030204" pitchFamily="34" charset="0"/>
                <a:ea typeface="Cambria Math"/>
                <a:cs typeface="Calibri" panose="020F0502020204030204" pitchFamily="34" charset="0"/>
              </a:rPr>
              <a:t>Noise Analysis </a:t>
            </a:r>
          </a:p>
          <a:p>
            <a:pPr marL="1028700" lvl="1" indent="-342900">
              <a:buFont typeface="Wingdings" pitchFamily="2" charset="2"/>
              <a:buChar char="§"/>
            </a:pPr>
            <a:r>
              <a:rPr lang="en-US" sz="1800" dirty="0">
                <a:solidFill>
                  <a:schemeClr val="dk1"/>
                </a:solidFill>
                <a:latin typeface="Calibri" panose="020F0502020204030204" pitchFamily="34" charset="0"/>
                <a:ea typeface="Cambria Math"/>
                <a:cs typeface="Calibri" panose="020F0502020204030204" pitchFamily="34" charset="0"/>
              </a:rPr>
              <a:t>Luminance Gradient Analysis.</a:t>
            </a:r>
          </a:p>
          <a:p>
            <a:pPr marL="76200" indent="0">
              <a:lnSpc>
                <a:spcPct val="118181"/>
              </a:lnSpc>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lvl="1" indent="-342900">
              <a:spcBef>
                <a:spcPts val="480"/>
              </a:spcBef>
              <a:buSzPts val="24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286832"/>
            <a:ext cx="7756200" cy="76014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3F3F3F"/>
              </a:buClr>
              <a:buSzPts val="4000"/>
              <a:buFont typeface="Arial"/>
              <a:buNone/>
            </a:pPr>
            <a:r>
              <a:rPr lang="en-US" sz="3000" dirty="0">
                <a:solidFill>
                  <a:srgbClr val="711806"/>
                </a:solidFill>
                <a:latin typeface="Calibri" panose="020F0502020204030204" pitchFamily="34" charset="0"/>
                <a:ea typeface="Cambria Math"/>
                <a:cs typeface="Calibri" panose="020F0502020204030204" pitchFamily="34" charset="0"/>
                <a:sym typeface="Cambria Math"/>
              </a:rPr>
              <a:t>Project Objective:</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141041" y="855248"/>
            <a:ext cx="8276920" cy="4620520"/>
          </a:xfrm>
          <a:prstGeom prst="rect">
            <a:avLst/>
          </a:prstGeom>
          <a:noFill/>
          <a:ln>
            <a:noFill/>
          </a:ln>
        </p:spPr>
        <p:txBody>
          <a:bodyPr spcFirstLastPara="1" wrap="square" lIns="91425" tIns="45700" rIns="91425" bIns="45700" anchor="t" anchorCtr="0">
            <a:noAutofit/>
          </a:bodyPr>
          <a:lstStyle/>
          <a:p>
            <a:pPr marL="571500" indent="-342900">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Image tampering can be defined as “adding or removing important features from an image without leaving any obvious traces of tampering”</a:t>
            </a:r>
          </a:p>
          <a:p>
            <a:pPr marL="228600" indent="0"/>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buFont typeface="Arial" panose="020B0604020202020204" pitchFamily="34" charset="0"/>
              <a:buChar char="•"/>
            </a:pPr>
            <a:r>
              <a:rPr lang="en-US" sz="2000" b="1" dirty="0">
                <a:solidFill>
                  <a:schemeClr val="dk1"/>
                </a:solidFill>
                <a:latin typeface="Calibri" panose="020F0502020204030204" pitchFamily="34" charset="0"/>
                <a:ea typeface="Cambria Math"/>
                <a:cs typeface="Calibri" panose="020F0502020204030204" pitchFamily="34" charset="0"/>
              </a:rPr>
              <a:t>Image retouching</a:t>
            </a:r>
            <a:r>
              <a:rPr lang="en-US" sz="2000" dirty="0">
                <a:solidFill>
                  <a:schemeClr val="dk1"/>
                </a:solidFill>
                <a:latin typeface="Calibri" panose="020F0502020204030204" pitchFamily="34" charset="0"/>
                <a:ea typeface="Cambria Math"/>
                <a:cs typeface="Calibri" panose="020F0502020204030204" pitchFamily="34" charset="0"/>
              </a:rPr>
              <a:t>: reduce or improve </a:t>
            </a:r>
          </a:p>
          <a:p>
            <a:pPr marL="228600" indent="0"/>
            <a:r>
              <a:rPr lang="en-US" sz="2000" dirty="0">
                <a:solidFill>
                  <a:schemeClr val="dk1"/>
                </a:solidFill>
                <a:latin typeface="Calibri" panose="020F0502020204030204" pitchFamily="34" charset="0"/>
                <a:ea typeface="Cambria Math"/>
                <a:cs typeface="Calibri" panose="020F0502020204030204" pitchFamily="34" charset="0"/>
              </a:rPr>
              <a:t>      certain features of the image</a:t>
            </a:r>
          </a:p>
          <a:p>
            <a:pPr marL="571500" indent="-3429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419100" indent="-342900">
              <a:buFont typeface="Arial" panose="020B0604020202020204" pitchFamily="34" charset="0"/>
              <a:buChar char="•"/>
            </a:pPr>
            <a:r>
              <a:rPr lang="en-US" sz="2000" b="1" dirty="0">
                <a:solidFill>
                  <a:schemeClr val="dk1"/>
                </a:solidFill>
                <a:latin typeface="Calibri" panose="020F0502020204030204" pitchFamily="34" charset="0"/>
                <a:ea typeface="Cambria Math"/>
                <a:cs typeface="Calibri" panose="020F0502020204030204" pitchFamily="34" charset="0"/>
              </a:rPr>
              <a:t>Copy-move</a:t>
            </a:r>
            <a:r>
              <a:rPr lang="en-US" sz="2000" dirty="0">
                <a:solidFill>
                  <a:schemeClr val="dk1"/>
                </a:solidFill>
                <a:latin typeface="Calibri" panose="020F0502020204030204" pitchFamily="34" charset="0"/>
                <a:ea typeface="Cambria Math"/>
                <a:cs typeface="Calibri" panose="020F0502020204030204" pitchFamily="34" charset="0"/>
              </a:rPr>
              <a:t>: copy part of the image to hide </a:t>
            </a:r>
          </a:p>
          <a:p>
            <a:pPr marL="76200" indent="0"/>
            <a:r>
              <a:rPr lang="en-US" sz="2000" dirty="0">
                <a:solidFill>
                  <a:schemeClr val="dk1"/>
                </a:solidFill>
                <a:latin typeface="Calibri" panose="020F0502020204030204" pitchFamily="34" charset="0"/>
                <a:ea typeface="Cambria Math"/>
                <a:cs typeface="Calibri" panose="020F0502020204030204" pitchFamily="34" charset="0"/>
              </a:rPr>
              <a:t>      certain areas of shows areas several times</a:t>
            </a:r>
          </a:p>
          <a:p>
            <a:pPr marL="76200" indent="0"/>
            <a:endParaRPr lang="en-US" sz="2000" dirty="0">
              <a:solidFill>
                <a:schemeClr val="dk1"/>
              </a:solidFill>
              <a:latin typeface="Calibri" panose="020F0502020204030204" pitchFamily="34" charset="0"/>
              <a:ea typeface="Cambria Math"/>
              <a:cs typeface="Calibri" panose="020F0502020204030204" pitchFamily="34" charset="0"/>
            </a:endParaRPr>
          </a:p>
          <a:p>
            <a:pPr marL="419100" indent="-342900">
              <a:buFont typeface="Arial" panose="020B0604020202020204" pitchFamily="34" charset="0"/>
              <a:buChar char="•"/>
            </a:pPr>
            <a:r>
              <a:rPr lang="en-US" sz="2000" b="1" dirty="0">
                <a:solidFill>
                  <a:schemeClr val="dk1"/>
                </a:solidFill>
                <a:latin typeface="Calibri" panose="020F0502020204030204" pitchFamily="34" charset="0"/>
                <a:ea typeface="Cambria Math"/>
                <a:cs typeface="Calibri" panose="020F0502020204030204" pitchFamily="34" charset="0"/>
              </a:rPr>
              <a:t>Image splicing</a:t>
            </a:r>
            <a:r>
              <a:rPr lang="en-US" sz="2000" dirty="0">
                <a:solidFill>
                  <a:schemeClr val="dk1"/>
                </a:solidFill>
                <a:latin typeface="Calibri" panose="020F0502020204030204" pitchFamily="34" charset="0"/>
                <a:ea typeface="Cambria Math"/>
                <a:cs typeface="Calibri" panose="020F0502020204030204" pitchFamily="34" charset="0"/>
              </a:rPr>
              <a:t>: compose a new image using </a:t>
            </a:r>
          </a:p>
          <a:p>
            <a:pPr marL="76200" indent="0"/>
            <a:r>
              <a:rPr lang="en-US" sz="2000" dirty="0">
                <a:solidFill>
                  <a:schemeClr val="dk1"/>
                </a:solidFill>
                <a:latin typeface="Calibri" panose="020F0502020204030204" pitchFamily="34" charset="0"/>
                <a:ea typeface="Cambria Math"/>
                <a:cs typeface="Calibri" panose="020F0502020204030204" pitchFamily="34" charset="0"/>
              </a:rPr>
              <a:t>     fragments from same or different images</a:t>
            </a: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82205"/>
            <a:ext cx="7756200" cy="760147"/>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Digital image forensic:</a:t>
            </a:r>
            <a:br>
              <a:rPr lang="en-US" sz="3000" dirty="0">
                <a:solidFill>
                  <a:srgbClr val="711806"/>
                </a:solidFill>
                <a:latin typeface="Calibri" panose="020F0502020204030204" pitchFamily="34" charset="0"/>
                <a:ea typeface="Cambria Math"/>
                <a:cs typeface="Calibri" panose="020F0502020204030204" pitchFamily="34" charset="0"/>
                <a:sym typeface="Cambria Math"/>
              </a:rPr>
            </a:b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pic>
        <p:nvPicPr>
          <p:cNvPr id="6" name="Picture 5">
            <a:extLst>
              <a:ext uri="{FF2B5EF4-FFF2-40B4-BE49-F238E27FC236}">
                <a16:creationId xmlns:a16="http://schemas.microsoft.com/office/drawing/2014/main" id="{14A516FD-765C-6B42-AF44-E15981B008AA}"/>
              </a:ext>
            </a:extLst>
          </p:cNvPr>
          <p:cNvPicPr>
            <a:picLocks noChangeAspect="1"/>
          </p:cNvPicPr>
          <p:nvPr/>
        </p:nvPicPr>
        <p:blipFill>
          <a:blip r:embed="rId4"/>
          <a:stretch>
            <a:fillRect/>
          </a:stretch>
        </p:blipFill>
        <p:spPr>
          <a:xfrm>
            <a:off x="5278960" y="2043733"/>
            <a:ext cx="2131933" cy="1169294"/>
          </a:xfrm>
          <a:prstGeom prst="rect">
            <a:avLst/>
          </a:prstGeom>
        </p:spPr>
      </p:pic>
      <p:graphicFrame>
        <p:nvGraphicFramePr>
          <p:cNvPr id="16" name="Object 15">
            <a:extLst>
              <a:ext uri="{FF2B5EF4-FFF2-40B4-BE49-F238E27FC236}">
                <a16:creationId xmlns:a16="http://schemas.microsoft.com/office/drawing/2014/main" id="{C27D14FC-3637-3349-BB35-3DDA37F2517A}"/>
              </a:ext>
            </a:extLst>
          </p:cNvPr>
          <p:cNvGraphicFramePr>
            <a:graphicFrameLocks noChangeAspect="1"/>
          </p:cNvGraphicFramePr>
          <p:nvPr>
            <p:extLst>
              <p:ext uri="{D42A27DB-BD31-4B8C-83A1-F6EECF244321}">
                <p14:modId xmlns:p14="http://schemas.microsoft.com/office/powerpoint/2010/main" val="2964662097"/>
              </p:ext>
            </p:extLst>
          </p:nvPr>
        </p:nvGraphicFramePr>
        <p:xfrm>
          <a:off x="5278960" y="3376576"/>
          <a:ext cx="2131933" cy="806170"/>
        </p:xfrm>
        <a:graphic>
          <a:graphicData uri="http://schemas.openxmlformats.org/presentationml/2006/ole">
            <mc:AlternateContent xmlns:mc="http://schemas.openxmlformats.org/markup-compatibility/2006">
              <mc:Choice xmlns:v="urn:schemas-microsoft-com:vml" Requires="v">
                <p:oleObj spid="_x0000_s1052" r:id="rId5" imgW="3327400" imgH="1257300" progId="PBrush">
                  <p:embed/>
                </p:oleObj>
              </mc:Choice>
              <mc:Fallback>
                <p:oleObj r:id="rId5" imgW="3327400" imgH="1257300" progId="PBrush">
                  <p:embed/>
                  <p:pic>
                    <p:nvPicPr>
                      <p:cNvPr id="7" name="Object 6">
                        <a:extLst>
                          <a:ext uri="{FF2B5EF4-FFF2-40B4-BE49-F238E27FC236}">
                            <a16:creationId xmlns:a16="http://schemas.microsoft.com/office/drawing/2014/main" id="{FC6F328B-491D-BA45-B3BE-AC1B32F36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960" y="3376576"/>
                        <a:ext cx="2131933" cy="806170"/>
                      </a:xfrm>
                      <a:prstGeom prst="rect">
                        <a:avLst/>
                      </a:prstGeom>
                      <a:noFill/>
                    </p:spPr>
                  </p:pic>
                </p:oleObj>
              </mc:Fallback>
            </mc:AlternateContent>
          </a:graphicData>
        </a:graphic>
      </p:graphicFrame>
      <p:pic>
        <p:nvPicPr>
          <p:cNvPr id="17" name="Picture 16">
            <a:extLst>
              <a:ext uri="{FF2B5EF4-FFF2-40B4-BE49-F238E27FC236}">
                <a16:creationId xmlns:a16="http://schemas.microsoft.com/office/drawing/2014/main" id="{C9AE727C-FE40-E940-881F-12A65DC924DD}"/>
              </a:ext>
            </a:extLst>
          </p:cNvPr>
          <p:cNvPicPr>
            <a:picLocks noChangeAspect="1"/>
          </p:cNvPicPr>
          <p:nvPr/>
        </p:nvPicPr>
        <p:blipFill>
          <a:blip r:embed="rId7"/>
          <a:stretch>
            <a:fillRect/>
          </a:stretch>
        </p:blipFill>
        <p:spPr>
          <a:xfrm>
            <a:off x="5278960" y="4536354"/>
            <a:ext cx="2131934" cy="806171"/>
          </a:xfrm>
          <a:prstGeom prst="rect">
            <a:avLst/>
          </a:prstGeom>
        </p:spPr>
      </p:pic>
    </p:spTree>
    <p:extLst>
      <p:ext uri="{BB962C8B-B14F-4D97-AF65-F5344CB8AC3E}">
        <p14:creationId xmlns:p14="http://schemas.microsoft.com/office/powerpoint/2010/main" val="1421113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141041" y="806056"/>
            <a:ext cx="8683982" cy="4518837"/>
          </a:xfrm>
          <a:prstGeom prst="rect">
            <a:avLst/>
          </a:prstGeom>
          <a:noFill/>
          <a:ln>
            <a:noFill/>
          </a:ln>
        </p:spPr>
        <p:txBody>
          <a:bodyPr spcFirstLastPara="1" wrap="square" lIns="91425" tIns="45700" rIns="91425" bIns="45700" anchor="t" anchorCtr="0">
            <a:noAutofit/>
          </a:bodyPr>
          <a:lstStyle/>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The dataset used in this project is the </a:t>
            </a:r>
            <a:r>
              <a:rPr lang="en-US" sz="2000" b="1" i="1" dirty="0">
                <a:solidFill>
                  <a:schemeClr val="dk1"/>
                </a:solidFill>
                <a:latin typeface="Calibri" panose="020F0502020204030204" pitchFamily="34" charset="0"/>
                <a:ea typeface="Cambria Math"/>
                <a:cs typeface="Calibri" panose="020F0502020204030204" pitchFamily="34" charset="0"/>
              </a:rPr>
              <a:t>PS-Battles</a:t>
            </a:r>
            <a:r>
              <a:rPr lang="en-US" sz="2000" dirty="0">
                <a:solidFill>
                  <a:schemeClr val="dk1"/>
                </a:solidFill>
                <a:latin typeface="Calibri" panose="020F0502020204030204" pitchFamily="34" charset="0"/>
                <a:ea typeface="Cambria Math"/>
                <a:cs typeface="Calibri" panose="020F0502020204030204" pitchFamily="34" charset="0"/>
              </a:rPr>
              <a:t> dataset which is gathered from a large community of image manipulation enthusiasts and provides a basis for media derivation and manipulation detection in the visual domain</a:t>
            </a: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The dataset consists of 102,028 images grouped into 11,142 and 90,886 manipulated derivatives </a:t>
            </a:r>
          </a:p>
          <a:p>
            <a:pPr marL="571500" indent="-342900" algn="just">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Each original image has a corresponding sub directory (having the same image name) under the photoshopped directory that contains the manipulated version of this image</a:t>
            </a:r>
          </a:p>
          <a:p>
            <a:pPr marL="571500" indent="-3429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571500" indent="-342900">
              <a:buFont typeface="Arial" panose="020B0604020202020204" pitchFamily="34" charset="0"/>
              <a:buChar char="•"/>
            </a:pPr>
            <a:endParaRPr lang="en-US" sz="2000" dirty="0">
              <a:solidFill>
                <a:schemeClr val="dk1"/>
              </a:solidFill>
              <a:latin typeface="Calibri" panose="020F0502020204030204" pitchFamily="34" charset="0"/>
              <a:ea typeface="Cambria Math"/>
              <a:cs typeface="Calibri" panose="020F0502020204030204" pitchFamily="34" charset="0"/>
            </a:endParaRPr>
          </a:p>
          <a:p>
            <a:pPr marL="76200" indent="0">
              <a:lnSpc>
                <a:spcPct val="118181"/>
              </a:lnSpc>
            </a:pPr>
            <a:endParaRPr lang="en-US" sz="20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Dataset and the Exploratory Data Analysis:</a:t>
            </a:r>
            <a:br>
              <a:rPr lang="en-US" sz="3000" dirty="0">
                <a:solidFill>
                  <a:srgbClr val="711806"/>
                </a:solidFill>
                <a:latin typeface="Calibri" panose="020F0502020204030204" pitchFamily="34" charset="0"/>
                <a:ea typeface="Cambria Math"/>
                <a:cs typeface="Calibri" panose="020F0502020204030204" pitchFamily="34" charset="0"/>
                <a:sym typeface="Cambria Math"/>
              </a:rPr>
            </a:br>
            <a:br>
              <a:rPr lang="en-US" sz="3000" dirty="0">
                <a:solidFill>
                  <a:srgbClr val="711806"/>
                </a:solidFill>
                <a:latin typeface="Calibri" panose="020F0502020204030204" pitchFamily="34" charset="0"/>
                <a:ea typeface="Cambria Math"/>
                <a:cs typeface="Calibri" panose="020F0502020204030204" pitchFamily="34" charset="0"/>
                <a:sym typeface="Cambria Math"/>
              </a:rPr>
            </a:b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graphicFrame>
        <p:nvGraphicFramePr>
          <p:cNvPr id="5" name="Table 4">
            <a:extLst>
              <a:ext uri="{FF2B5EF4-FFF2-40B4-BE49-F238E27FC236}">
                <a16:creationId xmlns:a16="http://schemas.microsoft.com/office/drawing/2014/main" id="{7135E509-8049-3543-99D6-91D25BF0E488}"/>
              </a:ext>
            </a:extLst>
          </p:cNvPr>
          <p:cNvGraphicFramePr>
            <a:graphicFrameLocks noGrp="1"/>
          </p:cNvGraphicFramePr>
          <p:nvPr>
            <p:extLst>
              <p:ext uri="{D42A27DB-BD31-4B8C-83A1-F6EECF244321}">
                <p14:modId xmlns:p14="http://schemas.microsoft.com/office/powerpoint/2010/main" val="3781366323"/>
              </p:ext>
            </p:extLst>
          </p:nvPr>
        </p:nvGraphicFramePr>
        <p:xfrm>
          <a:off x="712278" y="4569982"/>
          <a:ext cx="7134446" cy="754911"/>
        </p:xfrm>
        <a:graphic>
          <a:graphicData uri="http://schemas.openxmlformats.org/drawingml/2006/table">
            <a:tbl>
              <a:tblPr firstRow="1" firstCol="1" bandRow="1">
                <a:tableStyleId>{22838BEF-8BB2-4498-84A7-C5851F593DF1}</a:tableStyleId>
              </a:tblPr>
              <a:tblGrid>
                <a:gridCol w="2422393">
                  <a:extLst>
                    <a:ext uri="{9D8B030D-6E8A-4147-A177-3AD203B41FA5}">
                      <a16:colId xmlns:a16="http://schemas.microsoft.com/office/drawing/2014/main" val="1789973976"/>
                    </a:ext>
                  </a:extLst>
                </a:gridCol>
                <a:gridCol w="2936737">
                  <a:extLst>
                    <a:ext uri="{9D8B030D-6E8A-4147-A177-3AD203B41FA5}">
                      <a16:colId xmlns:a16="http://schemas.microsoft.com/office/drawing/2014/main" val="4088897631"/>
                    </a:ext>
                  </a:extLst>
                </a:gridCol>
                <a:gridCol w="1775316">
                  <a:extLst>
                    <a:ext uri="{9D8B030D-6E8A-4147-A177-3AD203B41FA5}">
                      <a16:colId xmlns:a16="http://schemas.microsoft.com/office/drawing/2014/main" val="1138914520"/>
                    </a:ext>
                  </a:extLst>
                </a:gridCol>
              </a:tblGrid>
              <a:tr h="382772">
                <a:tc>
                  <a:txBody>
                    <a:bodyPr/>
                    <a:lstStyle/>
                    <a:p>
                      <a:pPr marL="0" marR="0" algn="ctr" rtl="0">
                        <a:lnSpc>
                          <a:spcPct val="100000"/>
                        </a:lnSpc>
                        <a:spcBef>
                          <a:spcPts val="0"/>
                        </a:spcBef>
                        <a:spcAft>
                          <a:spcPts val="0"/>
                        </a:spcAft>
                        <a:buClr>
                          <a:srgbClr val="000000"/>
                        </a:buClr>
                        <a:buFont typeface="Arial"/>
                      </a:pPr>
                      <a:r>
                        <a:rPr lang="en-US" sz="1600" b="1" i="0" u="none" strike="noStrike" cap="none" dirty="0">
                          <a:solidFill>
                            <a:schemeClr val="dk1"/>
                          </a:solidFill>
                          <a:latin typeface="+mn-lt"/>
                          <a:ea typeface="+mn-ea"/>
                          <a:cs typeface="+mn-cs"/>
                          <a:sym typeface="Arial"/>
                        </a:rPr>
                        <a:t>Original Images </a:t>
                      </a:r>
                    </a:p>
                  </a:txBody>
                  <a:tcPr marL="68580" marR="68580" marT="0" marB="0"/>
                </a:tc>
                <a:tc>
                  <a:txBody>
                    <a:bodyPr/>
                    <a:lstStyle/>
                    <a:p>
                      <a:pPr marL="0" marR="0" algn="ctr">
                        <a:spcBef>
                          <a:spcPts val="0"/>
                        </a:spcBef>
                        <a:spcAft>
                          <a:spcPts val="0"/>
                        </a:spcAft>
                      </a:pPr>
                      <a:r>
                        <a:rPr lang="en-US" sz="1600" b="1" i="0" u="none" strike="noStrike" cap="none" dirty="0">
                          <a:solidFill>
                            <a:schemeClr val="dk1"/>
                          </a:solidFill>
                          <a:latin typeface="+mn-lt"/>
                          <a:ea typeface="+mn-ea"/>
                          <a:cs typeface="+mn-cs"/>
                          <a:sym typeface="Arial"/>
                        </a:rPr>
                        <a:t>Photoshopped Images </a:t>
                      </a:r>
                    </a:p>
                  </a:txBody>
                  <a:tcPr marL="68580" marR="68580" marT="0" marB="0"/>
                </a:tc>
                <a:tc>
                  <a:txBody>
                    <a:bodyPr/>
                    <a:lstStyle/>
                    <a:p>
                      <a:pPr marL="0" marR="0" algn="ctr">
                        <a:spcBef>
                          <a:spcPts val="0"/>
                        </a:spcBef>
                        <a:spcAft>
                          <a:spcPts val="0"/>
                        </a:spcAft>
                      </a:pPr>
                      <a:r>
                        <a:rPr lang="en-US" sz="1600" dirty="0"/>
                        <a:t>Total</a:t>
                      </a:r>
                    </a:p>
                  </a:txBody>
                  <a:tcPr marL="68580" marR="68580" marT="0" marB="0"/>
                </a:tc>
                <a:extLst>
                  <a:ext uri="{0D108BD9-81ED-4DB2-BD59-A6C34878D82A}">
                    <a16:rowId xmlns:a16="http://schemas.microsoft.com/office/drawing/2014/main" val="3839787779"/>
                  </a:ext>
                </a:extLst>
              </a:tr>
              <a:tr h="372139">
                <a:tc>
                  <a:txBody>
                    <a:bodyPr/>
                    <a:lstStyle/>
                    <a:p>
                      <a:pPr marL="0" marR="0" algn="ctr" rtl="0">
                        <a:lnSpc>
                          <a:spcPct val="100000"/>
                        </a:lnSpc>
                        <a:spcBef>
                          <a:spcPts val="0"/>
                        </a:spcBef>
                        <a:spcAft>
                          <a:spcPts val="0"/>
                        </a:spcAft>
                        <a:buClr>
                          <a:srgbClr val="000000"/>
                        </a:buClr>
                        <a:buFont typeface="Arial"/>
                      </a:pPr>
                      <a:r>
                        <a:rPr lang="en-US" sz="1600" b="1" i="0" u="none" strike="noStrike" cap="none" dirty="0">
                          <a:solidFill>
                            <a:schemeClr val="dk1"/>
                          </a:solidFill>
                          <a:latin typeface="Calibri" panose="020F0502020204030204" pitchFamily="34" charset="0"/>
                          <a:ea typeface="Cambria Math"/>
                          <a:cs typeface="Calibri" panose="020F0502020204030204" pitchFamily="34" charset="0"/>
                          <a:sym typeface="Arial"/>
                        </a:rPr>
                        <a:t>11,142</a:t>
                      </a:r>
                    </a:p>
                  </a:txBody>
                  <a:tcPr marL="68580" marR="68580" marT="0" marB="0"/>
                </a:tc>
                <a:tc>
                  <a:txBody>
                    <a:bodyPr/>
                    <a:lstStyle/>
                    <a:p>
                      <a:pPr marL="0" marR="0" algn="ctr" rtl="0">
                        <a:lnSpc>
                          <a:spcPct val="100000"/>
                        </a:lnSpc>
                        <a:spcBef>
                          <a:spcPts val="0"/>
                        </a:spcBef>
                        <a:spcAft>
                          <a:spcPts val="0"/>
                        </a:spcAft>
                        <a:buClr>
                          <a:srgbClr val="000000"/>
                        </a:buClr>
                        <a:buFont typeface="Arial"/>
                      </a:pPr>
                      <a:r>
                        <a:rPr lang="en-US" sz="1600" b="1" i="0" u="none" strike="noStrike" cap="none" dirty="0">
                          <a:solidFill>
                            <a:schemeClr val="dk1"/>
                          </a:solidFill>
                          <a:latin typeface="Calibri" panose="020F0502020204030204" pitchFamily="34" charset="0"/>
                          <a:ea typeface="Cambria Math"/>
                          <a:cs typeface="Calibri" panose="020F0502020204030204" pitchFamily="34" charset="0"/>
                          <a:sym typeface="Arial"/>
                        </a:rPr>
                        <a:t>90,886</a:t>
                      </a:r>
                    </a:p>
                  </a:txBody>
                  <a:tcPr marL="68580" marR="68580" marT="0" marB="0"/>
                </a:tc>
                <a:tc>
                  <a:txBody>
                    <a:bodyPr/>
                    <a:lstStyle/>
                    <a:p>
                      <a:pPr marL="0" marR="0" algn="ctr" rtl="0">
                        <a:lnSpc>
                          <a:spcPct val="100000"/>
                        </a:lnSpc>
                        <a:spcBef>
                          <a:spcPts val="0"/>
                        </a:spcBef>
                        <a:spcAft>
                          <a:spcPts val="0"/>
                        </a:spcAft>
                        <a:buClr>
                          <a:srgbClr val="000000"/>
                        </a:buClr>
                        <a:buFont typeface="Arial"/>
                      </a:pPr>
                      <a:r>
                        <a:rPr lang="en-US" sz="1600" b="1" i="0" u="none" strike="noStrike" cap="none" dirty="0">
                          <a:solidFill>
                            <a:schemeClr val="dk1"/>
                          </a:solidFill>
                          <a:latin typeface="Calibri" panose="020F0502020204030204" pitchFamily="34" charset="0"/>
                          <a:ea typeface="Cambria Math"/>
                          <a:cs typeface="Calibri" panose="020F0502020204030204" pitchFamily="34" charset="0"/>
                          <a:sym typeface="Arial"/>
                        </a:rPr>
                        <a:t>102'028</a:t>
                      </a:r>
                    </a:p>
                  </a:txBody>
                  <a:tcPr marL="68580" marR="68580" marT="0" marB="0"/>
                </a:tc>
                <a:extLst>
                  <a:ext uri="{0D108BD9-81ED-4DB2-BD59-A6C34878D82A}">
                    <a16:rowId xmlns:a16="http://schemas.microsoft.com/office/drawing/2014/main" val="621584785"/>
                  </a:ext>
                </a:extLst>
              </a:tr>
            </a:tbl>
          </a:graphicData>
        </a:graphic>
      </p:graphicFrame>
    </p:spTree>
    <p:extLst>
      <p:ext uri="{BB962C8B-B14F-4D97-AF65-F5344CB8AC3E}">
        <p14:creationId xmlns:p14="http://schemas.microsoft.com/office/powerpoint/2010/main" val="1251235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1169581"/>
            <a:ext cx="8683982" cy="4518837"/>
          </a:xfrm>
          <a:prstGeom prst="rect">
            <a:avLst/>
          </a:prstGeom>
          <a:noFill/>
          <a:ln>
            <a:noFill/>
          </a:ln>
        </p:spPr>
        <p:txBody>
          <a:bodyPr spcFirstLastPara="1" wrap="square" lIns="91425" tIns="45700" rIns="91425" bIns="45700" anchor="t" anchorCtr="0">
            <a:noAutofit/>
          </a:bodyPr>
          <a:lstStyle/>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Due to the big number of the Images dataset, we create a function to </a:t>
            </a:r>
            <a:r>
              <a:rPr lang="en-US" sz="2000">
                <a:solidFill>
                  <a:schemeClr val="dk1"/>
                </a:solidFill>
                <a:latin typeface="Calibri" panose="020F0502020204030204" pitchFamily="34" charset="0"/>
                <a:ea typeface="Cambria Math"/>
                <a:cs typeface="Calibri" panose="020F0502020204030204" pitchFamily="34" charset="0"/>
              </a:rPr>
              <a:t>reduce the </a:t>
            </a:r>
            <a:r>
              <a:rPr lang="en-US" sz="2000" dirty="0">
                <a:solidFill>
                  <a:schemeClr val="dk1"/>
                </a:solidFill>
                <a:latin typeface="Calibri" panose="020F0502020204030204" pitchFamily="34" charset="0"/>
                <a:ea typeface="Cambria Math"/>
                <a:cs typeface="Calibri" panose="020F0502020204030204" pitchFamily="34" charset="0"/>
              </a:rPr>
              <a:t>number of images randomly </a:t>
            </a:r>
          </a:p>
          <a:p>
            <a:pPr marL="571500" indent="-342900" algn="just">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Apply different filters to create different types of Dataset</a:t>
            </a:r>
          </a:p>
          <a:p>
            <a:pPr marL="1028700" lvl="1" indent="-342900" algn="just">
              <a:buFont typeface="Arial" panose="020B0604020202020204" pitchFamily="34" charset="0"/>
              <a:buChar char="•"/>
            </a:pPr>
            <a:r>
              <a:rPr lang="en-US" sz="1800" dirty="0">
                <a:solidFill>
                  <a:schemeClr val="dk1"/>
                </a:solidFill>
                <a:latin typeface="Calibri" panose="020F0502020204030204" pitchFamily="34" charset="0"/>
                <a:ea typeface="Cambria Math"/>
                <a:cs typeface="Calibri" panose="020F0502020204030204" pitchFamily="34" charset="0"/>
              </a:rPr>
              <a:t>Class01 – Original Images with no filter</a:t>
            </a:r>
          </a:p>
          <a:p>
            <a:pPr marL="1028700" lvl="1" indent="-342900" algn="just">
              <a:buFont typeface="Arial" panose="020B0604020202020204" pitchFamily="34" charset="0"/>
              <a:buChar char="•"/>
            </a:pPr>
            <a:r>
              <a:rPr lang="en-US" sz="1800" dirty="0">
                <a:solidFill>
                  <a:schemeClr val="dk1"/>
                </a:solidFill>
                <a:latin typeface="Calibri" panose="020F0502020204030204" pitchFamily="34" charset="0"/>
                <a:ea typeface="Cambria Math"/>
                <a:cs typeface="Calibri" panose="020F0502020204030204" pitchFamily="34" charset="0"/>
              </a:rPr>
              <a:t>Class02 – Apply ELA (Error Level Analysis) </a:t>
            </a:r>
          </a:p>
          <a:p>
            <a:pPr marL="1028700" lvl="1" indent="-342900" algn="just">
              <a:buFont typeface="Arial" panose="020B0604020202020204" pitchFamily="34" charset="0"/>
              <a:buChar char="•"/>
            </a:pPr>
            <a:r>
              <a:rPr lang="en-US" sz="1800" dirty="0">
                <a:solidFill>
                  <a:schemeClr val="dk1"/>
                </a:solidFill>
                <a:latin typeface="Calibri" panose="020F0502020204030204" pitchFamily="34" charset="0"/>
                <a:ea typeface="Cambria Math"/>
                <a:cs typeface="Calibri" panose="020F0502020204030204" pitchFamily="34" charset="0"/>
              </a:rPr>
              <a:t>Class03 – Luminance Gradient Analysis</a:t>
            </a:r>
          </a:p>
          <a:p>
            <a:pPr marL="1028700" lvl="1" indent="-342900" algn="just">
              <a:buFont typeface="Arial" panose="020B0604020202020204" pitchFamily="34" charset="0"/>
              <a:buChar char="•"/>
            </a:pPr>
            <a:r>
              <a:rPr lang="en-US" sz="1800" dirty="0">
                <a:solidFill>
                  <a:schemeClr val="dk1"/>
                </a:solidFill>
                <a:latin typeface="Calibri" panose="020F0502020204030204" pitchFamily="34" charset="0"/>
                <a:ea typeface="Cambria Math"/>
                <a:cs typeface="Calibri" panose="020F0502020204030204" pitchFamily="34" charset="0"/>
              </a:rPr>
              <a:t>Class04 - Noise Analysis </a:t>
            </a:r>
          </a:p>
          <a:p>
            <a:pPr marL="228600" indent="0" algn="just"/>
            <a:endParaRPr lang="en-US" sz="2000" dirty="0">
              <a:solidFill>
                <a:schemeClr val="dk1"/>
              </a:solidFill>
              <a:latin typeface="Calibri" panose="020F0502020204030204" pitchFamily="34" charset="0"/>
              <a:ea typeface="Cambria Math"/>
              <a:cs typeface="Calibri" panose="020F0502020204030204" pitchFamily="34" charset="0"/>
            </a:endParaRPr>
          </a:p>
          <a:p>
            <a:pPr marL="76200" indent="0">
              <a:lnSpc>
                <a:spcPct val="118181"/>
              </a:lnSpc>
            </a:pPr>
            <a:endParaRPr lang="en-US" sz="20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Data Preprocessing:</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spTree>
    <p:extLst>
      <p:ext uri="{BB962C8B-B14F-4D97-AF65-F5344CB8AC3E}">
        <p14:creationId xmlns:p14="http://schemas.microsoft.com/office/powerpoint/2010/main" val="1011387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144949" y="1095153"/>
            <a:ext cx="8683982" cy="3976577"/>
          </a:xfrm>
          <a:prstGeom prst="rect">
            <a:avLst/>
          </a:prstGeom>
          <a:noFill/>
          <a:ln>
            <a:noFill/>
          </a:ln>
        </p:spPr>
        <p:txBody>
          <a:bodyPr spcFirstLastPara="1" wrap="square" lIns="91425" tIns="45700" rIns="91425" bIns="45700" anchor="t" anchorCtr="0">
            <a:noAutofit/>
          </a:bodyPr>
          <a:lstStyle/>
          <a:p>
            <a:r>
              <a:rPr lang="en-US" sz="2000" b="1" dirty="0">
                <a:solidFill>
                  <a:srgbClr val="711806"/>
                </a:solidFill>
                <a:latin typeface="Calibri" panose="020F0502020204030204" pitchFamily="34" charset="0"/>
                <a:ea typeface="Cambria Math"/>
                <a:cs typeface="Calibri" panose="020F0502020204030204" pitchFamily="34" charset="0"/>
              </a:rPr>
              <a:t>Why CNN for Image Classification?</a:t>
            </a:r>
          </a:p>
          <a:p>
            <a:pPr marL="571500" indent="-342900">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Using an ANN for the purpose of image classification would end up being very costly in terms of computation since the trainable parameters become extremely large.</a:t>
            </a:r>
          </a:p>
          <a:p>
            <a:pPr marL="571500" indent="-342900">
              <a:buFont typeface="Arial" panose="020B0604020202020204" pitchFamily="34" charset="0"/>
              <a:buChar char="•"/>
            </a:pPr>
            <a:r>
              <a:rPr lang="en-US" sz="2000" dirty="0">
                <a:solidFill>
                  <a:schemeClr val="dk1"/>
                </a:solidFill>
                <a:latin typeface="Calibri" panose="020F0502020204030204" pitchFamily="34" charset="0"/>
                <a:ea typeface="Cambria Math"/>
                <a:cs typeface="Calibri" panose="020F0502020204030204" pitchFamily="34" charset="0"/>
              </a:rPr>
              <a:t>For example, if we have a 50 X 50 image of a cat, and we want to train our traditional ANN on that image to classify it into a dog or a cat the trainable parameters become –</a:t>
            </a:r>
            <a:br>
              <a:rPr lang="en-US" sz="2000" dirty="0">
                <a:solidFill>
                  <a:schemeClr val="dk1"/>
                </a:solidFill>
                <a:latin typeface="Calibri" panose="020F0502020204030204" pitchFamily="34" charset="0"/>
                <a:ea typeface="Cambria Math"/>
                <a:cs typeface="Calibri" panose="020F0502020204030204" pitchFamily="34" charset="0"/>
              </a:rPr>
            </a:br>
            <a:r>
              <a:rPr lang="en-US" sz="2000" dirty="0">
                <a:solidFill>
                  <a:schemeClr val="dk1"/>
                </a:solidFill>
                <a:latin typeface="Calibri" panose="020F0502020204030204" pitchFamily="34" charset="0"/>
                <a:ea typeface="Cambria Math"/>
                <a:cs typeface="Calibri" panose="020F0502020204030204" pitchFamily="34" charset="0"/>
              </a:rPr>
              <a:t>(50*50) * 100 image pixels multiplied by hidden layer + 100 bias + 2 * 100 output neurons + 2 bias = 2,50,302.</a:t>
            </a:r>
          </a:p>
          <a:p>
            <a:endParaRPr lang="en-US" sz="2000" b="1" dirty="0">
              <a:solidFill>
                <a:srgbClr val="711806"/>
              </a:solidFill>
              <a:latin typeface="Calibri" panose="020F0502020204030204" pitchFamily="34" charset="0"/>
              <a:ea typeface="Cambria Math"/>
              <a:cs typeface="Calibri" panose="020F0502020204030204" pitchFamily="34" charset="0"/>
            </a:endParaRPr>
          </a:p>
          <a:p>
            <a:pPr marL="228600" indent="0" algn="just"/>
            <a:endParaRPr lang="en-US" sz="2000" dirty="0">
              <a:solidFill>
                <a:schemeClr val="dk1"/>
              </a:solidFill>
              <a:latin typeface="Calibri" panose="020F0502020204030204" pitchFamily="34" charset="0"/>
              <a:ea typeface="Cambria Math"/>
              <a:cs typeface="Calibri" panose="020F0502020204030204" pitchFamily="34" charset="0"/>
            </a:endParaRPr>
          </a:p>
          <a:p>
            <a:pPr marL="76200" indent="0">
              <a:lnSpc>
                <a:spcPct val="118181"/>
              </a:lnSpc>
            </a:pPr>
            <a:endParaRPr lang="en-US" sz="20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65196" y="218983"/>
            <a:ext cx="7756200" cy="780478"/>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br>
              <a:rPr lang="en-US" sz="3000" dirty="0">
                <a:solidFill>
                  <a:srgbClr val="711806"/>
                </a:solidFill>
                <a:latin typeface="Calibri" panose="020F0502020204030204" pitchFamily="34" charset="0"/>
                <a:ea typeface="Cambria Math"/>
                <a:cs typeface="Calibri" panose="020F0502020204030204" pitchFamily="34" charset="0"/>
              </a:rPr>
            </a:b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spTree>
    <p:extLst>
      <p:ext uri="{BB962C8B-B14F-4D97-AF65-F5344CB8AC3E}">
        <p14:creationId xmlns:p14="http://schemas.microsoft.com/office/powerpoint/2010/main" val="2596592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pPr marL="571500" indent="-342900">
              <a:buFont typeface="Arial" panose="020B0604020202020204" pitchFamily="34" charset="0"/>
              <a:buChar char="•"/>
            </a:pPr>
            <a:r>
              <a:rPr lang="en-US" sz="1800" dirty="0">
                <a:solidFill>
                  <a:schemeClr val="dk1"/>
                </a:solidFill>
                <a:latin typeface="Calibri" panose="020F0502020204030204" pitchFamily="34" charset="0"/>
                <a:ea typeface="Cambria Math"/>
                <a:cs typeface="Calibri" panose="020F0502020204030204" pitchFamily="34" charset="0"/>
              </a:rPr>
              <a:t>Convolutional Neural Networks come under the subdomain of Machine Learning which is Deep Learning. It was proposed by computer scientist </a:t>
            </a:r>
            <a:r>
              <a:rPr lang="en-US" sz="1800" b="1" i="1" dirty="0">
                <a:solidFill>
                  <a:schemeClr val="dk1"/>
                </a:solidFill>
                <a:latin typeface="Calibri" panose="020F0502020204030204" pitchFamily="34" charset="0"/>
                <a:ea typeface="Cambria Math"/>
                <a:cs typeface="Calibri" panose="020F0502020204030204" pitchFamily="34" charset="0"/>
              </a:rPr>
              <a:t>Yann </a:t>
            </a:r>
            <a:r>
              <a:rPr lang="en-US" sz="1800" b="1" i="1" dirty="0" err="1">
                <a:solidFill>
                  <a:schemeClr val="dk1"/>
                </a:solidFill>
                <a:latin typeface="Calibri" panose="020F0502020204030204" pitchFamily="34" charset="0"/>
                <a:ea typeface="Cambria Math"/>
                <a:cs typeface="Calibri" panose="020F0502020204030204" pitchFamily="34" charset="0"/>
              </a:rPr>
              <a:t>LeCun</a:t>
            </a:r>
            <a:r>
              <a:rPr lang="en-US" sz="1800" b="1" i="1" dirty="0">
                <a:solidFill>
                  <a:schemeClr val="dk1"/>
                </a:solidFill>
                <a:latin typeface="Calibri" panose="020F0502020204030204" pitchFamily="34" charset="0"/>
                <a:ea typeface="Cambria Math"/>
                <a:cs typeface="Calibri" panose="020F0502020204030204" pitchFamily="34" charset="0"/>
              </a:rPr>
              <a:t> </a:t>
            </a:r>
            <a:r>
              <a:rPr lang="en-US" sz="1800" dirty="0">
                <a:solidFill>
                  <a:schemeClr val="dk1"/>
                </a:solidFill>
                <a:latin typeface="Calibri" panose="020F0502020204030204" pitchFamily="34" charset="0"/>
                <a:ea typeface="Cambria Math"/>
                <a:cs typeface="Calibri" panose="020F0502020204030204" pitchFamily="34" charset="0"/>
              </a:rPr>
              <a:t>in the late 90s, when he was inspired from the human visual perception of recognizing things.</a:t>
            </a:r>
          </a:p>
          <a:p>
            <a:pPr marL="571500" indent="-342900">
              <a:buFont typeface="Arial" panose="020B0604020202020204" pitchFamily="34" charset="0"/>
              <a:buChar char="•"/>
            </a:pPr>
            <a:endParaRPr lang="en-US" sz="1800" dirty="0">
              <a:solidFill>
                <a:schemeClr val="dk1"/>
              </a:solidFill>
              <a:latin typeface="Calibri" panose="020F0502020204030204" pitchFamily="34" charset="0"/>
              <a:ea typeface="Cambria Math"/>
              <a:cs typeface="Calibri" panose="020F0502020204030204" pitchFamily="34" charset="0"/>
            </a:endParaRPr>
          </a:p>
          <a:p>
            <a:pPr marL="571500" indent="-342900">
              <a:buFont typeface="Arial" panose="020B0604020202020204" pitchFamily="34" charset="0"/>
              <a:buChar char="•"/>
            </a:pPr>
            <a:r>
              <a:rPr lang="en-US" sz="1800" dirty="0">
                <a:solidFill>
                  <a:schemeClr val="dk1"/>
                </a:solidFill>
                <a:latin typeface="Calibri" panose="020F0502020204030204" pitchFamily="34" charset="0"/>
                <a:ea typeface="Cambria Math"/>
                <a:cs typeface="Calibri" panose="020F0502020204030204" pitchFamily="34" charset="0"/>
              </a:rPr>
              <a:t>A convolution network is a multilayer feedforward network that has two- or three-dimensional inputs. It has weight functions that are not generally viewed as matrix multiplication (or inner product) operations, The principal layer type for convolution networks is the convolution layer</a:t>
            </a:r>
            <a:r>
              <a:rPr lang="en-US" dirty="0"/>
              <a:t>.</a:t>
            </a:r>
          </a:p>
          <a:p>
            <a:pPr marL="228600" indent="0" algn="just"/>
            <a:endParaRPr lang="en-US" sz="1800" dirty="0">
              <a:solidFill>
                <a:schemeClr val="dk1"/>
              </a:solidFill>
              <a:latin typeface="Calibri" panose="020F0502020204030204" pitchFamily="34" charset="0"/>
              <a:ea typeface="Cambria Math"/>
              <a:cs typeface="Calibri" panose="020F0502020204030204" pitchFamily="34" charset="0"/>
            </a:endParaRPr>
          </a:p>
          <a:p>
            <a:pPr marL="76200"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pic>
        <p:nvPicPr>
          <p:cNvPr id="4" name="Picture 3" descr="Diagram&#10;&#10;Description automatically generated">
            <a:extLst>
              <a:ext uri="{FF2B5EF4-FFF2-40B4-BE49-F238E27FC236}">
                <a16:creationId xmlns:a16="http://schemas.microsoft.com/office/drawing/2014/main" id="{5665CEC1-8857-DC49-8251-6624F5107B56}"/>
              </a:ext>
            </a:extLst>
          </p:cNvPr>
          <p:cNvPicPr>
            <a:picLocks noChangeAspect="1"/>
          </p:cNvPicPr>
          <p:nvPr/>
        </p:nvPicPr>
        <p:blipFill>
          <a:blip r:embed="rId3"/>
          <a:stretch>
            <a:fillRect/>
          </a:stretch>
        </p:blipFill>
        <p:spPr>
          <a:xfrm>
            <a:off x="1850603" y="3725626"/>
            <a:ext cx="4613991" cy="1760391"/>
          </a:xfrm>
          <a:prstGeom prst="rect">
            <a:avLst/>
          </a:prstGeom>
        </p:spPr>
      </p:pic>
    </p:spTree>
    <p:extLst>
      <p:ext uri="{BB962C8B-B14F-4D97-AF65-F5344CB8AC3E}">
        <p14:creationId xmlns:p14="http://schemas.microsoft.com/office/powerpoint/2010/main" val="1541479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body" idx="1"/>
          </p:nvPr>
        </p:nvSpPr>
        <p:spPr>
          <a:xfrm>
            <a:off x="230009" y="853183"/>
            <a:ext cx="8683982" cy="4518837"/>
          </a:xfrm>
          <a:prstGeom prst="rect">
            <a:avLst/>
          </a:prstGeom>
          <a:noFill/>
          <a:ln>
            <a:noFill/>
          </a:ln>
        </p:spPr>
        <p:txBody>
          <a:bodyPr spcFirstLastPara="1" wrap="square" lIns="91425" tIns="45700" rIns="91425" bIns="45700" anchor="t" anchorCtr="0">
            <a:noAutofit/>
          </a:bodyPr>
          <a:lstStyle/>
          <a:p>
            <a:pPr marL="571500" indent="-342900">
              <a:buFont typeface="Arial" panose="020B0604020202020204" pitchFamily="34" charset="0"/>
              <a:buChar char="•"/>
            </a:pPr>
            <a:r>
              <a:rPr lang="en-US" sz="1800" dirty="0">
                <a:solidFill>
                  <a:schemeClr val="dk1"/>
                </a:solidFill>
                <a:latin typeface="Calibri" panose="020F0502020204030204" pitchFamily="34" charset="0"/>
                <a:ea typeface="Cambria Math"/>
                <a:cs typeface="Calibri" panose="020F0502020204030204" pitchFamily="34" charset="0"/>
              </a:rPr>
              <a:t>Convolutional Neural Networks come under the subdomain of Machine Learning which is Deep Learning. It was proposed by computer scientist </a:t>
            </a:r>
            <a:r>
              <a:rPr lang="en-US" sz="1800" b="1" i="1" dirty="0">
                <a:solidFill>
                  <a:schemeClr val="dk1"/>
                </a:solidFill>
                <a:latin typeface="Calibri" panose="020F0502020204030204" pitchFamily="34" charset="0"/>
                <a:ea typeface="Cambria Math"/>
                <a:cs typeface="Calibri" panose="020F0502020204030204" pitchFamily="34" charset="0"/>
              </a:rPr>
              <a:t>Yann </a:t>
            </a:r>
            <a:r>
              <a:rPr lang="en-US" sz="1800" b="1" i="1" dirty="0" err="1">
                <a:solidFill>
                  <a:schemeClr val="dk1"/>
                </a:solidFill>
                <a:latin typeface="Calibri" panose="020F0502020204030204" pitchFamily="34" charset="0"/>
                <a:ea typeface="Cambria Math"/>
                <a:cs typeface="Calibri" panose="020F0502020204030204" pitchFamily="34" charset="0"/>
              </a:rPr>
              <a:t>LeCun</a:t>
            </a:r>
            <a:r>
              <a:rPr lang="en-US" sz="1800" b="1" i="1" dirty="0">
                <a:solidFill>
                  <a:schemeClr val="dk1"/>
                </a:solidFill>
                <a:latin typeface="Calibri" panose="020F0502020204030204" pitchFamily="34" charset="0"/>
                <a:ea typeface="Cambria Math"/>
                <a:cs typeface="Calibri" panose="020F0502020204030204" pitchFamily="34" charset="0"/>
              </a:rPr>
              <a:t> </a:t>
            </a:r>
            <a:r>
              <a:rPr lang="en-US" sz="1800" dirty="0">
                <a:solidFill>
                  <a:schemeClr val="dk1"/>
                </a:solidFill>
                <a:latin typeface="Calibri" panose="020F0502020204030204" pitchFamily="34" charset="0"/>
                <a:ea typeface="Cambria Math"/>
                <a:cs typeface="Calibri" panose="020F0502020204030204" pitchFamily="34" charset="0"/>
              </a:rPr>
              <a:t>in the late 90s, when he was inspired from the human visual perception of recognizing things.</a:t>
            </a:r>
          </a:p>
          <a:p>
            <a:pPr marL="571500" indent="-342900">
              <a:buFont typeface="Arial" panose="020B0604020202020204" pitchFamily="34" charset="0"/>
              <a:buChar char="•"/>
            </a:pPr>
            <a:endParaRPr lang="en-US" sz="1800" dirty="0">
              <a:solidFill>
                <a:schemeClr val="dk1"/>
              </a:solidFill>
              <a:latin typeface="Calibri" panose="020F0502020204030204" pitchFamily="34" charset="0"/>
              <a:ea typeface="Cambria Math"/>
              <a:cs typeface="Calibri" panose="020F0502020204030204" pitchFamily="34" charset="0"/>
            </a:endParaRPr>
          </a:p>
          <a:p>
            <a:pPr marL="571500" indent="-342900">
              <a:buFont typeface="Arial" panose="020B0604020202020204" pitchFamily="34" charset="0"/>
              <a:buChar char="•"/>
            </a:pPr>
            <a:r>
              <a:rPr lang="en-US" sz="1800" dirty="0">
                <a:solidFill>
                  <a:schemeClr val="dk1"/>
                </a:solidFill>
                <a:latin typeface="Calibri" panose="020F0502020204030204" pitchFamily="34" charset="0"/>
                <a:ea typeface="Cambria Math"/>
                <a:cs typeface="Calibri" panose="020F0502020204030204" pitchFamily="34" charset="0"/>
              </a:rPr>
              <a:t>A convolution network is a multilayer feedforward network that has two- or three-dimensional inputs. It has weight functions that are not generally viewed as matrix multiplication (or inner product) operations, The principal layer type for convolution networks is the convolution layer</a:t>
            </a:r>
            <a:r>
              <a:rPr lang="en-US" dirty="0"/>
              <a:t>.</a:t>
            </a:r>
          </a:p>
          <a:p>
            <a:pPr marL="228600" indent="0" algn="just"/>
            <a:endParaRPr lang="en-US" sz="1800" dirty="0">
              <a:solidFill>
                <a:schemeClr val="dk1"/>
              </a:solidFill>
              <a:latin typeface="Calibri" panose="020F0502020204030204" pitchFamily="34" charset="0"/>
              <a:ea typeface="Cambria Math"/>
              <a:cs typeface="Calibri" panose="020F0502020204030204" pitchFamily="34" charset="0"/>
            </a:endParaRPr>
          </a:p>
          <a:p>
            <a:pPr marL="76200"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6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dirty="0">
              <a:latin typeface="Calibri" panose="020F0502020204030204" pitchFamily="34" charset="0"/>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endParaRPr lang="en-US" sz="1800" dirty="0">
              <a:solidFill>
                <a:schemeClr val="dk1"/>
              </a:solidFill>
              <a:latin typeface="Calibri" panose="020F0502020204030204" pitchFamily="34" charset="0"/>
              <a:ea typeface="Cambria Math"/>
              <a:cs typeface="Calibri" panose="020F0502020204030204" pitchFamily="34" charset="0"/>
            </a:endParaRPr>
          </a:p>
          <a:p>
            <a:pPr marL="533400" lvl="1" indent="0">
              <a:lnSpc>
                <a:spcPct val="118181"/>
              </a:lnSpc>
            </a:pPr>
            <a:r>
              <a:rPr lang="en-US" sz="1800" dirty="0">
                <a:solidFill>
                  <a:schemeClr val="dk1"/>
                </a:solidFill>
                <a:latin typeface="Calibri" panose="020F0502020204030204" pitchFamily="34" charset="0"/>
                <a:ea typeface="Cambria Math"/>
                <a:cs typeface="Calibri" panose="020F0502020204030204" pitchFamily="34" charset="0"/>
              </a:rPr>
              <a:t> </a:t>
            </a:r>
          </a:p>
        </p:txBody>
      </p:sp>
      <p:sp>
        <p:nvSpPr>
          <p:cNvPr id="67" name="Google Shape;67;p14"/>
          <p:cNvSpPr txBox="1">
            <a:spLocks noGrp="1"/>
          </p:cNvSpPr>
          <p:nvPr>
            <p:ph type="title"/>
          </p:nvPr>
        </p:nvSpPr>
        <p:spPr>
          <a:xfrm>
            <a:off x="401401" y="108357"/>
            <a:ext cx="7756200" cy="655169"/>
          </a:xfrm>
          <a:prstGeom prst="rect">
            <a:avLst/>
          </a:prstGeom>
          <a:noFill/>
          <a:ln>
            <a:noFill/>
          </a:ln>
        </p:spPr>
        <p:txBody>
          <a:bodyPr spcFirstLastPara="1" wrap="square" lIns="91425" tIns="45700" rIns="91425" bIns="45700" anchor="t" anchorCtr="0">
            <a:noAutofit/>
          </a:bodyPr>
          <a:lstStyle/>
          <a:p>
            <a:pPr lvl="0"/>
            <a:r>
              <a:rPr lang="en-US" sz="3000" dirty="0">
                <a:solidFill>
                  <a:srgbClr val="711806"/>
                </a:solidFill>
                <a:latin typeface="Calibri" panose="020F0502020204030204" pitchFamily="34" charset="0"/>
                <a:ea typeface="Cambria Math"/>
                <a:cs typeface="Calibri" panose="020F0502020204030204" pitchFamily="34" charset="0"/>
              </a:rPr>
              <a:t>Model definition and building network:</a:t>
            </a:r>
            <a:endParaRPr sz="3000" dirty="0">
              <a:solidFill>
                <a:srgbClr val="711806"/>
              </a:solidFill>
              <a:latin typeface="Calibri" panose="020F0502020204030204" pitchFamily="34" charset="0"/>
              <a:ea typeface="Cambria Math"/>
              <a:cs typeface="Calibri" panose="020F0502020204030204" pitchFamily="34" charset="0"/>
              <a:sym typeface="Cambria Math"/>
            </a:endParaRPr>
          </a:p>
        </p:txBody>
      </p:sp>
      <p:pic>
        <p:nvPicPr>
          <p:cNvPr id="4" name="Picture 3" descr="Diagram&#10;&#10;Description automatically generated">
            <a:extLst>
              <a:ext uri="{FF2B5EF4-FFF2-40B4-BE49-F238E27FC236}">
                <a16:creationId xmlns:a16="http://schemas.microsoft.com/office/drawing/2014/main" id="{5665CEC1-8857-DC49-8251-6624F5107B56}"/>
              </a:ext>
            </a:extLst>
          </p:cNvPr>
          <p:cNvPicPr>
            <a:picLocks noChangeAspect="1"/>
          </p:cNvPicPr>
          <p:nvPr/>
        </p:nvPicPr>
        <p:blipFill>
          <a:blip r:embed="rId3"/>
          <a:stretch>
            <a:fillRect/>
          </a:stretch>
        </p:blipFill>
        <p:spPr>
          <a:xfrm>
            <a:off x="1850603" y="3725626"/>
            <a:ext cx="4613991" cy="1760391"/>
          </a:xfrm>
          <a:prstGeom prst="rect">
            <a:avLst/>
          </a:prstGeom>
        </p:spPr>
      </p:pic>
    </p:spTree>
    <p:extLst>
      <p:ext uri="{BB962C8B-B14F-4D97-AF65-F5344CB8AC3E}">
        <p14:creationId xmlns:p14="http://schemas.microsoft.com/office/powerpoint/2010/main" val="2686396935"/>
      </p:ext>
    </p:extLst>
  </p:cSld>
  <p:clrMapOvr>
    <a:masterClrMapping/>
  </p:clrMapOvr>
</p:sld>
</file>

<file path=ppt/theme/theme1.xml><?xml version="1.0" encoding="utf-8"?>
<a:theme xmlns:a="http://schemas.openxmlformats.org/drawingml/2006/main" name="GW General">
  <a:themeElements>
    <a:clrScheme name="Hardcover">
      <a:dk1>
        <a:srgbClr val="000000"/>
      </a:dk1>
      <a:lt1>
        <a:srgbClr val="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10316</TotalTime>
  <Words>1272</Words>
  <Application>Microsoft Macintosh PowerPoint</Application>
  <PresentationFormat>On-screen Show (4:3)</PresentationFormat>
  <Paragraphs>278</Paragraphs>
  <Slides>19</Slides>
  <Notes>19</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7" baseType="lpstr">
      <vt:lpstr>Arial</vt:lpstr>
      <vt:lpstr>Wingdings</vt:lpstr>
      <vt:lpstr>Noto Sans Symbols</vt:lpstr>
      <vt:lpstr>Book Antiqua</vt:lpstr>
      <vt:lpstr>Calibri</vt:lpstr>
      <vt:lpstr>Cambria Math</vt:lpstr>
      <vt:lpstr>GW General</vt:lpstr>
      <vt:lpstr>PBrush</vt:lpstr>
      <vt:lpstr>DATS 6203 – Machine Learning II: Data Analysis Fall - 2021</vt:lpstr>
      <vt:lpstr>Introduction</vt:lpstr>
      <vt:lpstr>Project Objective:</vt:lpstr>
      <vt:lpstr>Digital image forensic: </vt:lpstr>
      <vt:lpstr>Dataset and the Exploratory Data Analysis:  </vt:lpstr>
      <vt:lpstr>Data Preprocessing:</vt:lpstr>
      <vt:lpstr>Model definition and building network: </vt:lpstr>
      <vt:lpstr>Model definition and building network:</vt:lpstr>
      <vt:lpstr>Model definition and building network:</vt:lpstr>
      <vt:lpstr>Model definition and building network:</vt:lpstr>
      <vt:lpstr>Model definition and building network:</vt:lpstr>
      <vt:lpstr>Model definition and building network:</vt:lpstr>
      <vt:lpstr>Model definition and building network:</vt:lpstr>
      <vt:lpstr>Model definition and building network:</vt:lpstr>
      <vt:lpstr>Model definition and building network:</vt:lpstr>
      <vt:lpstr>Model definition and building network:</vt:lpstr>
      <vt:lpstr>Model definition and building network:</vt:lpstr>
      <vt:lpstr>Model definition and building network:</vt:lpstr>
      <vt:lpstr>Model definition and building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DATS 6102 – Data Warehousing Fall - 2019   </dc:title>
  <cp:lastModifiedBy>Osman, Mojahid</cp:lastModifiedBy>
  <cp:revision>52</cp:revision>
  <dcterms:modified xsi:type="dcterms:W3CDTF">2021-12-06T08:59:44Z</dcterms:modified>
</cp:coreProperties>
</file>